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8" r:id="rId1"/>
  </p:sldMasterIdLst>
  <p:notesMasterIdLst>
    <p:notesMasterId r:id="rId97"/>
  </p:notesMasterIdLst>
  <p:sldIdLst>
    <p:sldId id="256" r:id="rId2"/>
    <p:sldId id="275" r:id="rId3"/>
    <p:sldId id="336" r:id="rId4"/>
    <p:sldId id="272" r:id="rId5"/>
    <p:sldId id="273" r:id="rId6"/>
    <p:sldId id="276" r:id="rId7"/>
    <p:sldId id="274" r:id="rId8"/>
    <p:sldId id="277" r:id="rId9"/>
    <p:sldId id="278" r:id="rId10"/>
    <p:sldId id="328" r:id="rId11"/>
    <p:sldId id="368" r:id="rId12"/>
    <p:sldId id="279" r:id="rId13"/>
    <p:sldId id="280" r:id="rId14"/>
    <p:sldId id="281" r:id="rId15"/>
    <p:sldId id="282" r:id="rId16"/>
    <p:sldId id="325" r:id="rId17"/>
    <p:sldId id="283" r:id="rId18"/>
    <p:sldId id="284" r:id="rId19"/>
    <p:sldId id="327" r:id="rId20"/>
    <p:sldId id="329" r:id="rId21"/>
    <p:sldId id="330" r:id="rId22"/>
    <p:sldId id="338" r:id="rId23"/>
    <p:sldId id="331" r:id="rId24"/>
    <p:sldId id="332" r:id="rId25"/>
    <p:sldId id="333" r:id="rId26"/>
    <p:sldId id="334" r:id="rId27"/>
    <p:sldId id="335" r:id="rId28"/>
    <p:sldId id="339" r:id="rId29"/>
    <p:sldId id="340" r:id="rId30"/>
    <p:sldId id="341" r:id="rId31"/>
    <p:sldId id="342" r:id="rId32"/>
    <p:sldId id="343" r:id="rId33"/>
    <p:sldId id="344" r:id="rId34"/>
    <p:sldId id="351" r:id="rId35"/>
    <p:sldId id="345" r:id="rId36"/>
    <p:sldId id="346" r:id="rId37"/>
    <p:sldId id="347" r:id="rId38"/>
    <p:sldId id="357" r:id="rId39"/>
    <p:sldId id="362" r:id="rId40"/>
    <p:sldId id="348" r:id="rId41"/>
    <p:sldId id="349" r:id="rId42"/>
    <p:sldId id="350" r:id="rId43"/>
    <p:sldId id="353" r:id="rId44"/>
    <p:sldId id="352" r:id="rId45"/>
    <p:sldId id="354" r:id="rId46"/>
    <p:sldId id="355" r:id="rId47"/>
    <p:sldId id="356" r:id="rId48"/>
    <p:sldId id="363" r:id="rId49"/>
    <p:sldId id="285" r:id="rId50"/>
    <p:sldId id="286" r:id="rId51"/>
    <p:sldId id="287" r:id="rId52"/>
    <p:sldId id="289" r:id="rId53"/>
    <p:sldId id="288" r:id="rId54"/>
    <p:sldId id="290" r:id="rId55"/>
    <p:sldId id="291" r:id="rId56"/>
    <p:sldId id="292" r:id="rId57"/>
    <p:sldId id="294" r:id="rId58"/>
    <p:sldId id="293" r:id="rId59"/>
    <p:sldId id="295" r:id="rId60"/>
    <p:sldId id="296" r:id="rId61"/>
    <p:sldId id="324" r:id="rId62"/>
    <p:sldId id="337" r:id="rId63"/>
    <p:sldId id="298" r:id="rId64"/>
    <p:sldId id="297" r:id="rId65"/>
    <p:sldId id="299" r:id="rId66"/>
    <p:sldId id="300" r:id="rId67"/>
    <p:sldId id="301" r:id="rId68"/>
    <p:sldId id="302" r:id="rId69"/>
    <p:sldId id="303" r:id="rId70"/>
    <p:sldId id="304" r:id="rId71"/>
    <p:sldId id="305" r:id="rId72"/>
    <p:sldId id="306" r:id="rId73"/>
    <p:sldId id="307" r:id="rId74"/>
    <p:sldId id="364" r:id="rId75"/>
    <p:sldId id="370" r:id="rId76"/>
    <p:sldId id="369" r:id="rId77"/>
    <p:sldId id="365" r:id="rId78"/>
    <p:sldId id="308" r:id="rId79"/>
    <p:sldId id="309" r:id="rId80"/>
    <p:sldId id="310" r:id="rId81"/>
    <p:sldId id="311" r:id="rId82"/>
    <p:sldId id="313" r:id="rId83"/>
    <p:sldId id="312" r:id="rId84"/>
    <p:sldId id="314" r:id="rId85"/>
    <p:sldId id="315" r:id="rId86"/>
    <p:sldId id="316" r:id="rId87"/>
    <p:sldId id="366" r:id="rId88"/>
    <p:sldId id="317" r:id="rId89"/>
    <p:sldId id="318" r:id="rId90"/>
    <p:sldId id="319" r:id="rId91"/>
    <p:sldId id="320" r:id="rId92"/>
    <p:sldId id="321" r:id="rId93"/>
    <p:sldId id="322" r:id="rId94"/>
    <p:sldId id="323" r:id="rId95"/>
    <p:sldId id="367" r:id="rId9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6F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839" autoAdjust="0"/>
  </p:normalViewPr>
  <p:slideViewPr>
    <p:cSldViewPr snapToGrid="0">
      <p:cViewPr varScale="1">
        <p:scale>
          <a:sx n="78" d="100"/>
          <a:sy n="78" d="100"/>
        </p:scale>
        <p:origin x="87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7F87BE-051D-406B-A5AD-0C13BB54F882}" type="doc">
      <dgm:prSet loTypeId="urn:microsoft.com/office/officeart/2005/8/layout/vList6" loCatId="process" qsTypeId="urn:microsoft.com/office/officeart/2005/8/quickstyle/simple1" qsCatId="simple" csTypeId="urn:microsoft.com/office/officeart/2005/8/colors/accent1_2" csCatId="accent1" phldr="1"/>
      <dgm:spPr/>
      <dgm:t>
        <a:bodyPr/>
        <a:lstStyle/>
        <a:p>
          <a:endParaRPr lang="en-US"/>
        </a:p>
      </dgm:t>
    </dgm:pt>
    <dgm:pt modelId="{AEE54587-3704-40AA-ACD1-4D495126AAA5}">
      <dgm:prSet phldrT="[Text]"/>
      <dgm:spPr/>
      <dgm:t>
        <a:bodyPr/>
        <a:lstStyle/>
        <a:p>
          <a:r>
            <a:rPr lang="en-US" dirty="0"/>
            <a:t>WEB APP</a:t>
          </a:r>
        </a:p>
      </dgm:t>
    </dgm:pt>
    <dgm:pt modelId="{02034BFF-A1FF-4D77-BA0D-2404DA4CAE86}" type="parTrans" cxnId="{432E2A57-705E-4945-A976-366D5949C5FE}">
      <dgm:prSet/>
      <dgm:spPr/>
      <dgm:t>
        <a:bodyPr/>
        <a:lstStyle/>
        <a:p>
          <a:endParaRPr lang="en-US"/>
        </a:p>
      </dgm:t>
    </dgm:pt>
    <dgm:pt modelId="{BBC86850-399E-49FB-BEAD-6E0D25C45EFA}" type="sibTrans" cxnId="{432E2A57-705E-4945-A976-366D5949C5FE}">
      <dgm:prSet/>
      <dgm:spPr/>
      <dgm:t>
        <a:bodyPr/>
        <a:lstStyle/>
        <a:p>
          <a:endParaRPr lang="en-US"/>
        </a:p>
      </dgm:t>
    </dgm:pt>
    <dgm:pt modelId="{4C9DECB9-4BFF-4EEE-B125-A62776A4EDEB}">
      <dgm:prSet phldrT="[Text]"/>
      <dgm:spPr/>
      <dgm:t>
        <a:bodyPr/>
        <a:lstStyle/>
        <a:p>
          <a:r>
            <a:rPr lang="en-US" dirty="0"/>
            <a:t>Using MVC</a:t>
          </a:r>
        </a:p>
      </dgm:t>
    </dgm:pt>
    <dgm:pt modelId="{7949566F-6E42-46AB-A644-B6CEC226F2F7}" type="parTrans" cxnId="{B183B3D0-8F11-4B95-81AE-5AEBA380E96F}">
      <dgm:prSet/>
      <dgm:spPr/>
      <dgm:t>
        <a:bodyPr/>
        <a:lstStyle/>
        <a:p>
          <a:endParaRPr lang="en-US"/>
        </a:p>
      </dgm:t>
    </dgm:pt>
    <dgm:pt modelId="{A91A1512-27E1-48FF-ACE2-8049C3C73882}" type="sibTrans" cxnId="{B183B3D0-8F11-4B95-81AE-5AEBA380E96F}">
      <dgm:prSet/>
      <dgm:spPr/>
      <dgm:t>
        <a:bodyPr/>
        <a:lstStyle/>
        <a:p>
          <a:endParaRPr lang="en-US"/>
        </a:p>
      </dgm:t>
    </dgm:pt>
    <dgm:pt modelId="{B687E75F-7855-4BC9-8B34-DB4AD4507313}">
      <dgm:prSet phldrT="[Text]"/>
      <dgm:spPr/>
      <dgm:t>
        <a:bodyPr/>
        <a:lstStyle/>
        <a:p>
          <a:r>
            <a:rPr lang="en-US" dirty="0"/>
            <a:t>Using Razor page</a:t>
          </a:r>
        </a:p>
      </dgm:t>
    </dgm:pt>
    <dgm:pt modelId="{79A88C07-859A-430A-AB5C-4668D207B08D}" type="parTrans" cxnId="{81097B8E-42A4-4098-969F-72BF497E5D92}">
      <dgm:prSet/>
      <dgm:spPr/>
      <dgm:t>
        <a:bodyPr/>
        <a:lstStyle/>
        <a:p>
          <a:endParaRPr lang="en-US"/>
        </a:p>
      </dgm:t>
    </dgm:pt>
    <dgm:pt modelId="{15DABACA-E0D8-4A40-84F0-7CFE4CEAF31E}" type="sibTrans" cxnId="{81097B8E-42A4-4098-969F-72BF497E5D92}">
      <dgm:prSet/>
      <dgm:spPr/>
      <dgm:t>
        <a:bodyPr/>
        <a:lstStyle/>
        <a:p>
          <a:endParaRPr lang="en-US"/>
        </a:p>
      </dgm:t>
    </dgm:pt>
    <dgm:pt modelId="{FB1F470C-396D-4491-88D2-276B0B06AB4F}">
      <dgm:prSet phldrT="[Text]"/>
      <dgm:spPr/>
      <dgm:t>
        <a:bodyPr/>
        <a:lstStyle/>
        <a:p>
          <a:r>
            <a:rPr lang="en-US" dirty="0"/>
            <a:t>WEB SERVICE</a:t>
          </a:r>
        </a:p>
      </dgm:t>
    </dgm:pt>
    <dgm:pt modelId="{5E1A58B5-412E-4D82-AFF0-83AB13A2CBAD}" type="parTrans" cxnId="{0CC5FDD6-E9EF-474F-86EE-6C29CE4CAD1C}">
      <dgm:prSet/>
      <dgm:spPr/>
      <dgm:t>
        <a:bodyPr/>
        <a:lstStyle/>
        <a:p>
          <a:endParaRPr lang="en-US"/>
        </a:p>
      </dgm:t>
    </dgm:pt>
    <dgm:pt modelId="{4A4B25EA-2E15-4BBE-8F74-E7422747B158}" type="sibTrans" cxnId="{0CC5FDD6-E9EF-474F-86EE-6C29CE4CAD1C}">
      <dgm:prSet/>
      <dgm:spPr/>
      <dgm:t>
        <a:bodyPr/>
        <a:lstStyle/>
        <a:p>
          <a:endParaRPr lang="en-US"/>
        </a:p>
      </dgm:t>
    </dgm:pt>
    <dgm:pt modelId="{67BD1B1A-4A13-4C31-BFFE-472CFE927DD5}">
      <dgm:prSet phldrT="[Text]"/>
      <dgm:spPr/>
      <dgm:t>
        <a:bodyPr/>
        <a:lstStyle/>
        <a:p>
          <a:r>
            <a:rPr lang="en-US" dirty="0"/>
            <a:t>Web API</a:t>
          </a:r>
        </a:p>
      </dgm:t>
    </dgm:pt>
    <dgm:pt modelId="{3ED0145E-2EC5-42B1-A000-EAF26820E90D}" type="parTrans" cxnId="{AA6AACC1-BBF4-426F-960B-4CD7704754C2}">
      <dgm:prSet/>
      <dgm:spPr/>
      <dgm:t>
        <a:bodyPr/>
        <a:lstStyle/>
        <a:p>
          <a:endParaRPr lang="en-US"/>
        </a:p>
      </dgm:t>
    </dgm:pt>
    <dgm:pt modelId="{D6162951-1B3F-4D86-9C3B-4E1B2B0A8365}" type="sibTrans" cxnId="{AA6AACC1-BBF4-426F-960B-4CD7704754C2}">
      <dgm:prSet/>
      <dgm:spPr/>
      <dgm:t>
        <a:bodyPr/>
        <a:lstStyle/>
        <a:p>
          <a:endParaRPr lang="en-US"/>
        </a:p>
      </dgm:t>
    </dgm:pt>
    <dgm:pt modelId="{AC4DBE85-E701-4BB9-AD96-E22248E8F46B}">
      <dgm:prSet phldrT="[Text]"/>
      <dgm:spPr/>
      <dgm:t>
        <a:bodyPr/>
        <a:lstStyle/>
        <a:p>
          <a:r>
            <a:rPr lang="en-US" dirty="0"/>
            <a:t>SignalR</a:t>
          </a:r>
        </a:p>
      </dgm:t>
    </dgm:pt>
    <dgm:pt modelId="{80636FFC-CD1B-4DD6-AD8D-CD5506D8E959}" type="parTrans" cxnId="{E6555527-008B-4333-AC15-4B371677F55A}">
      <dgm:prSet/>
      <dgm:spPr/>
      <dgm:t>
        <a:bodyPr/>
        <a:lstStyle/>
        <a:p>
          <a:endParaRPr lang="en-US"/>
        </a:p>
      </dgm:t>
    </dgm:pt>
    <dgm:pt modelId="{E91A6BE0-64E3-4F11-B17D-D9CD02CBEDEF}" type="sibTrans" cxnId="{E6555527-008B-4333-AC15-4B371677F55A}">
      <dgm:prSet/>
      <dgm:spPr/>
      <dgm:t>
        <a:bodyPr/>
        <a:lstStyle/>
        <a:p>
          <a:endParaRPr lang="en-US"/>
        </a:p>
      </dgm:t>
    </dgm:pt>
    <dgm:pt modelId="{4222A4CE-3010-423B-A14C-F2019F1D7583}" type="pres">
      <dgm:prSet presAssocID="{BD7F87BE-051D-406B-A5AD-0C13BB54F882}" presName="Name0" presStyleCnt="0">
        <dgm:presLayoutVars>
          <dgm:dir/>
          <dgm:animLvl val="lvl"/>
          <dgm:resizeHandles/>
        </dgm:presLayoutVars>
      </dgm:prSet>
      <dgm:spPr/>
    </dgm:pt>
    <dgm:pt modelId="{474881BF-CAEB-40A1-AD90-A6451C8A7E91}" type="pres">
      <dgm:prSet presAssocID="{AEE54587-3704-40AA-ACD1-4D495126AAA5}" presName="linNode" presStyleCnt="0"/>
      <dgm:spPr/>
    </dgm:pt>
    <dgm:pt modelId="{34805773-8799-40B8-82DF-2C4BE09BD36F}" type="pres">
      <dgm:prSet presAssocID="{AEE54587-3704-40AA-ACD1-4D495126AAA5}" presName="parentShp" presStyleLbl="node1" presStyleIdx="0" presStyleCnt="2" custLinFactNeighborX="-10" custLinFactNeighborY="-52648">
        <dgm:presLayoutVars>
          <dgm:bulletEnabled val="1"/>
        </dgm:presLayoutVars>
      </dgm:prSet>
      <dgm:spPr/>
    </dgm:pt>
    <dgm:pt modelId="{818885ED-7E9B-474E-B5FE-CBBC55AC62E6}" type="pres">
      <dgm:prSet presAssocID="{AEE54587-3704-40AA-ACD1-4D495126AAA5}" presName="childShp" presStyleLbl="bgAccFollowNode1" presStyleIdx="0" presStyleCnt="2">
        <dgm:presLayoutVars>
          <dgm:bulletEnabled val="1"/>
        </dgm:presLayoutVars>
      </dgm:prSet>
      <dgm:spPr/>
    </dgm:pt>
    <dgm:pt modelId="{98CEE83B-0425-4237-8183-9E7F9F606EF6}" type="pres">
      <dgm:prSet presAssocID="{BBC86850-399E-49FB-BEAD-6E0D25C45EFA}" presName="spacing" presStyleCnt="0"/>
      <dgm:spPr/>
    </dgm:pt>
    <dgm:pt modelId="{0B517A76-58D1-4C21-99C3-DE390AFB1698}" type="pres">
      <dgm:prSet presAssocID="{FB1F470C-396D-4491-88D2-276B0B06AB4F}" presName="linNode" presStyleCnt="0"/>
      <dgm:spPr/>
    </dgm:pt>
    <dgm:pt modelId="{D3ED1E87-BCE0-415D-A57D-1F11D1D2FB5C}" type="pres">
      <dgm:prSet presAssocID="{FB1F470C-396D-4491-88D2-276B0B06AB4F}" presName="parentShp" presStyleLbl="node1" presStyleIdx="1" presStyleCnt="2">
        <dgm:presLayoutVars>
          <dgm:bulletEnabled val="1"/>
        </dgm:presLayoutVars>
      </dgm:prSet>
      <dgm:spPr/>
    </dgm:pt>
    <dgm:pt modelId="{D4FF9746-294E-4136-B745-CE06422868AC}" type="pres">
      <dgm:prSet presAssocID="{FB1F470C-396D-4491-88D2-276B0B06AB4F}" presName="childShp" presStyleLbl="bgAccFollowNode1" presStyleIdx="1" presStyleCnt="2">
        <dgm:presLayoutVars>
          <dgm:bulletEnabled val="1"/>
        </dgm:presLayoutVars>
      </dgm:prSet>
      <dgm:spPr/>
    </dgm:pt>
  </dgm:ptLst>
  <dgm:cxnLst>
    <dgm:cxn modelId="{BEDF461E-FAEC-47CC-BFFE-84A3D79EF7C1}" type="presOf" srcId="{AC4DBE85-E701-4BB9-AD96-E22248E8F46B}" destId="{D4FF9746-294E-4136-B745-CE06422868AC}" srcOrd="0" destOrd="1" presId="urn:microsoft.com/office/officeart/2005/8/layout/vList6"/>
    <dgm:cxn modelId="{B4A2A71F-1A63-4C8A-9392-220DCCE60C53}" type="presOf" srcId="{B687E75F-7855-4BC9-8B34-DB4AD4507313}" destId="{818885ED-7E9B-474E-B5FE-CBBC55AC62E6}" srcOrd="0" destOrd="1" presId="urn:microsoft.com/office/officeart/2005/8/layout/vList6"/>
    <dgm:cxn modelId="{E6555527-008B-4333-AC15-4B371677F55A}" srcId="{FB1F470C-396D-4491-88D2-276B0B06AB4F}" destId="{AC4DBE85-E701-4BB9-AD96-E22248E8F46B}" srcOrd="1" destOrd="0" parTransId="{80636FFC-CD1B-4DD6-AD8D-CD5506D8E959}" sibTransId="{E91A6BE0-64E3-4F11-B17D-D9CD02CBEDEF}"/>
    <dgm:cxn modelId="{432E2A57-705E-4945-A976-366D5949C5FE}" srcId="{BD7F87BE-051D-406B-A5AD-0C13BB54F882}" destId="{AEE54587-3704-40AA-ACD1-4D495126AAA5}" srcOrd="0" destOrd="0" parTransId="{02034BFF-A1FF-4D77-BA0D-2404DA4CAE86}" sibTransId="{BBC86850-399E-49FB-BEAD-6E0D25C45EFA}"/>
    <dgm:cxn modelId="{085D8E80-40C6-46FB-9753-B6E6266566FA}" type="presOf" srcId="{AEE54587-3704-40AA-ACD1-4D495126AAA5}" destId="{34805773-8799-40B8-82DF-2C4BE09BD36F}" srcOrd="0" destOrd="0" presId="urn:microsoft.com/office/officeart/2005/8/layout/vList6"/>
    <dgm:cxn modelId="{81097B8E-42A4-4098-969F-72BF497E5D92}" srcId="{AEE54587-3704-40AA-ACD1-4D495126AAA5}" destId="{B687E75F-7855-4BC9-8B34-DB4AD4507313}" srcOrd="1" destOrd="0" parTransId="{79A88C07-859A-430A-AB5C-4668D207B08D}" sibTransId="{15DABACA-E0D8-4A40-84F0-7CFE4CEAF31E}"/>
    <dgm:cxn modelId="{86533096-8E06-4A90-B8A8-8BE0DF75E4B9}" type="presOf" srcId="{67BD1B1A-4A13-4C31-BFFE-472CFE927DD5}" destId="{D4FF9746-294E-4136-B745-CE06422868AC}" srcOrd="0" destOrd="0" presId="urn:microsoft.com/office/officeart/2005/8/layout/vList6"/>
    <dgm:cxn modelId="{80CB159E-7D69-4D6C-A576-3FD5221CC05E}" type="presOf" srcId="{FB1F470C-396D-4491-88D2-276B0B06AB4F}" destId="{D3ED1E87-BCE0-415D-A57D-1F11D1D2FB5C}" srcOrd="0" destOrd="0" presId="urn:microsoft.com/office/officeart/2005/8/layout/vList6"/>
    <dgm:cxn modelId="{AA6AACC1-BBF4-426F-960B-4CD7704754C2}" srcId="{FB1F470C-396D-4491-88D2-276B0B06AB4F}" destId="{67BD1B1A-4A13-4C31-BFFE-472CFE927DD5}" srcOrd="0" destOrd="0" parTransId="{3ED0145E-2EC5-42B1-A000-EAF26820E90D}" sibTransId="{D6162951-1B3F-4D86-9C3B-4E1B2B0A8365}"/>
    <dgm:cxn modelId="{5AF3C1C6-CDA8-4178-959A-4FE2204C659B}" type="presOf" srcId="{4C9DECB9-4BFF-4EEE-B125-A62776A4EDEB}" destId="{818885ED-7E9B-474E-B5FE-CBBC55AC62E6}" srcOrd="0" destOrd="0" presId="urn:microsoft.com/office/officeart/2005/8/layout/vList6"/>
    <dgm:cxn modelId="{B183B3D0-8F11-4B95-81AE-5AEBA380E96F}" srcId="{AEE54587-3704-40AA-ACD1-4D495126AAA5}" destId="{4C9DECB9-4BFF-4EEE-B125-A62776A4EDEB}" srcOrd="0" destOrd="0" parTransId="{7949566F-6E42-46AB-A644-B6CEC226F2F7}" sibTransId="{A91A1512-27E1-48FF-ACE2-8049C3C73882}"/>
    <dgm:cxn modelId="{6AE456D6-FB06-4665-B2E5-3F593DEA29DE}" type="presOf" srcId="{BD7F87BE-051D-406B-A5AD-0C13BB54F882}" destId="{4222A4CE-3010-423B-A14C-F2019F1D7583}" srcOrd="0" destOrd="0" presId="urn:microsoft.com/office/officeart/2005/8/layout/vList6"/>
    <dgm:cxn modelId="{0CC5FDD6-E9EF-474F-86EE-6C29CE4CAD1C}" srcId="{BD7F87BE-051D-406B-A5AD-0C13BB54F882}" destId="{FB1F470C-396D-4491-88D2-276B0B06AB4F}" srcOrd="1" destOrd="0" parTransId="{5E1A58B5-412E-4D82-AFF0-83AB13A2CBAD}" sibTransId="{4A4B25EA-2E15-4BBE-8F74-E7422747B158}"/>
    <dgm:cxn modelId="{42192E14-07CD-4F96-BE57-F3781D127631}" type="presParOf" srcId="{4222A4CE-3010-423B-A14C-F2019F1D7583}" destId="{474881BF-CAEB-40A1-AD90-A6451C8A7E91}" srcOrd="0" destOrd="0" presId="urn:microsoft.com/office/officeart/2005/8/layout/vList6"/>
    <dgm:cxn modelId="{B793F394-8AB0-4E60-965A-597CD054BF13}" type="presParOf" srcId="{474881BF-CAEB-40A1-AD90-A6451C8A7E91}" destId="{34805773-8799-40B8-82DF-2C4BE09BD36F}" srcOrd="0" destOrd="0" presId="urn:microsoft.com/office/officeart/2005/8/layout/vList6"/>
    <dgm:cxn modelId="{50627DBD-3F00-40DA-812C-B75F5CDE56EB}" type="presParOf" srcId="{474881BF-CAEB-40A1-AD90-A6451C8A7E91}" destId="{818885ED-7E9B-474E-B5FE-CBBC55AC62E6}" srcOrd="1" destOrd="0" presId="urn:microsoft.com/office/officeart/2005/8/layout/vList6"/>
    <dgm:cxn modelId="{D3D95833-D7D0-4686-B2D1-D4E14B3E86B1}" type="presParOf" srcId="{4222A4CE-3010-423B-A14C-F2019F1D7583}" destId="{98CEE83B-0425-4237-8183-9E7F9F606EF6}" srcOrd="1" destOrd="0" presId="urn:microsoft.com/office/officeart/2005/8/layout/vList6"/>
    <dgm:cxn modelId="{A516D56C-A02D-48CC-9873-6E27E21DC83A}" type="presParOf" srcId="{4222A4CE-3010-423B-A14C-F2019F1D7583}" destId="{0B517A76-58D1-4C21-99C3-DE390AFB1698}" srcOrd="2" destOrd="0" presId="urn:microsoft.com/office/officeart/2005/8/layout/vList6"/>
    <dgm:cxn modelId="{88F24E44-39C7-486C-AFCC-4A488F8D343A}" type="presParOf" srcId="{0B517A76-58D1-4C21-99C3-DE390AFB1698}" destId="{D3ED1E87-BCE0-415D-A57D-1F11D1D2FB5C}" srcOrd="0" destOrd="0" presId="urn:microsoft.com/office/officeart/2005/8/layout/vList6"/>
    <dgm:cxn modelId="{1C768809-BBEF-4038-8E72-8E36E1C09A32}" type="presParOf" srcId="{0B517A76-58D1-4C21-99C3-DE390AFB1698}" destId="{D4FF9746-294E-4136-B745-CE06422868AC}"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8885ED-7E9B-474E-B5FE-CBBC55AC62E6}">
      <dsp:nvSpPr>
        <dsp:cNvPr id="0" name=""/>
        <dsp:cNvSpPr/>
      </dsp:nvSpPr>
      <dsp:spPr>
        <a:xfrm>
          <a:off x="3978361" y="427"/>
          <a:ext cx="5967542" cy="1666666"/>
        </a:xfrm>
        <a:prstGeom prst="rightArrow">
          <a:avLst>
            <a:gd name="adj1" fmla="val 75000"/>
            <a:gd name="adj2" fmla="val 50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035" tIns="26035" rIns="26035" bIns="26035" numCol="1" spcCol="1270" anchor="t" anchorCtr="0">
          <a:noAutofit/>
        </a:bodyPr>
        <a:lstStyle/>
        <a:p>
          <a:pPr marL="285750" lvl="1" indent="-285750" algn="l" defTabSz="1822450">
            <a:lnSpc>
              <a:spcPct val="90000"/>
            </a:lnSpc>
            <a:spcBef>
              <a:spcPct val="0"/>
            </a:spcBef>
            <a:spcAft>
              <a:spcPct val="15000"/>
            </a:spcAft>
            <a:buChar char="•"/>
          </a:pPr>
          <a:r>
            <a:rPr lang="en-US" sz="4100" kern="1200" dirty="0"/>
            <a:t>Using MVC</a:t>
          </a:r>
        </a:p>
        <a:p>
          <a:pPr marL="285750" lvl="1" indent="-285750" algn="l" defTabSz="1822450">
            <a:lnSpc>
              <a:spcPct val="90000"/>
            </a:lnSpc>
            <a:spcBef>
              <a:spcPct val="0"/>
            </a:spcBef>
            <a:spcAft>
              <a:spcPct val="15000"/>
            </a:spcAft>
            <a:buChar char="•"/>
          </a:pPr>
          <a:r>
            <a:rPr lang="en-US" sz="4100" kern="1200" dirty="0"/>
            <a:t>Using Razor page</a:t>
          </a:r>
        </a:p>
      </dsp:txBody>
      <dsp:txXfrm>
        <a:off x="3978361" y="208760"/>
        <a:ext cx="5342542" cy="1250000"/>
      </dsp:txXfrm>
    </dsp:sp>
    <dsp:sp modelId="{34805773-8799-40B8-82DF-2C4BE09BD36F}">
      <dsp:nvSpPr>
        <dsp:cNvPr id="0" name=""/>
        <dsp:cNvSpPr/>
      </dsp:nvSpPr>
      <dsp:spPr>
        <a:xfrm>
          <a:off x="0" y="0"/>
          <a:ext cx="3978361" cy="1666666"/>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93345" rIns="186690" bIns="93345" numCol="1" spcCol="1270" anchor="ctr" anchorCtr="0">
          <a:noAutofit/>
        </a:bodyPr>
        <a:lstStyle/>
        <a:p>
          <a:pPr marL="0" lvl="0" indent="0" algn="ctr" defTabSz="2178050">
            <a:lnSpc>
              <a:spcPct val="90000"/>
            </a:lnSpc>
            <a:spcBef>
              <a:spcPct val="0"/>
            </a:spcBef>
            <a:spcAft>
              <a:spcPct val="35000"/>
            </a:spcAft>
            <a:buNone/>
          </a:pPr>
          <a:r>
            <a:rPr lang="en-US" sz="4900" kern="1200" dirty="0"/>
            <a:t>WEB APP</a:t>
          </a:r>
        </a:p>
      </dsp:txBody>
      <dsp:txXfrm>
        <a:off x="81360" y="81360"/>
        <a:ext cx="3815641" cy="1503946"/>
      </dsp:txXfrm>
    </dsp:sp>
    <dsp:sp modelId="{D4FF9746-294E-4136-B745-CE06422868AC}">
      <dsp:nvSpPr>
        <dsp:cNvPr id="0" name=""/>
        <dsp:cNvSpPr/>
      </dsp:nvSpPr>
      <dsp:spPr>
        <a:xfrm>
          <a:off x="3978361" y="1833760"/>
          <a:ext cx="5967542" cy="1666666"/>
        </a:xfrm>
        <a:prstGeom prst="rightArrow">
          <a:avLst>
            <a:gd name="adj1" fmla="val 75000"/>
            <a:gd name="adj2" fmla="val 50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035" tIns="26035" rIns="26035" bIns="26035" numCol="1" spcCol="1270" anchor="t" anchorCtr="0">
          <a:noAutofit/>
        </a:bodyPr>
        <a:lstStyle/>
        <a:p>
          <a:pPr marL="285750" lvl="1" indent="-285750" algn="l" defTabSz="1822450">
            <a:lnSpc>
              <a:spcPct val="90000"/>
            </a:lnSpc>
            <a:spcBef>
              <a:spcPct val="0"/>
            </a:spcBef>
            <a:spcAft>
              <a:spcPct val="15000"/>
            </a:spcAft>
            <a:buChar char="•"/>
          </a:pPr>
          <a:r>
            <a:rPr lang="en-US" sz="4100" kern="1200" dirty="0"/>
            <a:t>Web API</a:t>
          </a:r>
        </a:p>
        <a:p>
          <a:pPr marL="285750" lvl="1" indent="-285750" algn="l" defTabSz="1822450">
            <a:lnSpc>
              <a:spcPct val="90000"/>
            </a:lnSpc>
            <a:spcBef>
              <a:spcPct val="0"/>
            </a:spcBef>
            <a:spcAft>
              <a:spcPct val="15000"/>
            </a:spcAft>
            <a:buChar char="•"/>
          </a:pPr>
          <a:r>
            <a:rPr lang="en-US" sz="4100" kern="1200" dirty="0"/>
            <a:t>SignalR</a:t>
          </a:r>
        </a:p>
      </dsp:txBody>
      <dsp:txXfrm>
        <a:off x="3978361" y="2042093"/>
        <a:ext cx="5342542" cy="1250000"/>
      </dsp:txXfrm>
    </dsp:sp>
    <dsp:sp modelId="{D3ED1E87-BCE0-415D-A57D-1F11D1D2FB5C}">
      <dsp:nvSpPr>
        <dsp:cNvPr id="0" name=""/>
        <dsp:cNvSpPr/>
      </dsp:nvSpPr>
      <dsp:spPr>
        <a:xfrm>
          <a:off x="0" y="1833760"/>
          <a:ext cx="3978361" cy="1666666"/>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93345" rIns="186690" bIns="93345" numCol="1" spcCol="1270" anchor="ctr" anchorCtr="0">
          <a:noAutofit/>
        </a:bodyPr>
        <a:lstStyle/>
        <a:p>
          <a:pPr marL="0" lvl="0" indent="0" algn="ctr" defTabSz="2178050">
            <a:lnSpc>
              <a:spcPct val="90000"/>
            </a:lnSpc>
            <a:spcBef>
              <a:spcPct val="0"/>
            </a:spcBef>
            <a:spcAft>
              <a:spcPct val="35000"/>
            </a:spcAft>
            <a:buNone/>
          </a:pPr>
          <a:r>
            <a:rPr lang="en-US" sz="4900" kern="1200" dirty="0"/>
            <a:t>WEB SERVICE</a:t>
          </a:r>
        </a:p>
      </dsp:txBody>
      <dsp:txXfrm>
        <a:off x="81360" y="1915120"/>
        <a:ext cx="3815641" cy="1503946"/>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4AE073-3942-4E13-9C4C-269CD60BE6E1}" type="datetimeFigureOut">
              <a:rPr lang="en-US" smtClean="0"/>
              <a:t>11/9/2025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F5C317-97A5-4283-8CA3-385A9A544663}" type="slidenum">
              <a:rPr lang="en-US" smtClean="0"/>
              <a:t>‹#›</a:t>
            </a:fld>
            <a:endParaRPr lang="en-US"/>
          </a:p>
        </p:txBody>
      </p:sp>
    </p:spTree>
    <p:extLst>
      <p:ext uri="{BB962C8B-B14F-4D97-AF65-F5344CB8AC3E}">
        <p14:creationId xmlns:p14="http://schemas.microsoft.com/office/powerpoint/2010/main" val="6804622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Search on research filter : it’s suitable to deal with image size</a:t>
            </a:r>
          </a:p>
        </p:txBody>
      </p:sp>
      <p:sp>
        <p:nvSpPr>
          <p:cNvPr id="4" name="Slide Number Placeholder 3"/>
          <p:cNvSpPr>
            <a:spLocks noGrp="1"/>
          </p:cNvSpPr>
          <p:nvPr>
            <p:ph type="sldNum" sz="quarter" idx="5"/>
          </p:nvPr>
        </p:nvSpPr>
        <p:spPr/>
        <p:txBody>
          <a:bodyPr/>
          <a:lstStyle/>
          <a:p>
            <a:fld id="{76F5C317-97A5-4283-8CA3-385A9A544663}" type="slidenum">
              <a:rPr lang="en-US" smtClean="0"/>
              <a:t>64</a:t>
            </a:fld>
            <a:endParaRPr lang="en-US"/>
          </a:p>
        </p:txBody>
      </p:sp>
    </p:spTree>
    <p:extLst>
      <p:ext uri="{BB962C8B-B14F-4D97-AF65-F5344CB8AC3E}">
        <p14:creationId xmlns:p14="http://schemas.microsoft.com/office/powerpoint/2010/main" val="1742026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198BE73-C40B-433A-8FD1-6340861881D6}" type="datetimeFigureOut">
              <a:rPr lang="en-US" smtClean="0"/>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BA6036-890D-41EF-A777-55A1D3F1C59B}" type="slidenum">
              <a:rPr lang="en-US" smtClean="0"/>
              <a:t>‹#›</a:t>
            </a:fld>
            <a:endParaRPr lang="en-US"/>
          </a:p>
        </p:txBody>
      </p:sp>
    </p:spTree>
    <p:extLst>
      <p:ext uri="{BB962C8B-B14F-4D97-AF65-F5344CB8AC3E}">
        <p14:creationId xmlns:p14="http://schemas.microsoft.com/office/powerpoint/2010/main" val="3694243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98BE73-C40B-433A-8FD1-6340861881D6}" type="datetimeFigureOut">
              <a:rPr lang="en-US" smtClean="0"/>
              <a:t>11/9/2025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BA6036-890D-41EF-A777-55A1D3F1C59B}" type="slidenum">
              <a:rPr lang="en-US" smtClean="0"/>
              <a:t>‹#›</a:t>
            </a:fld>
            <a:endParaRPr lang="en-US"/>
          </a:p>
        </p:txBody>
      </p:sp>
    </p:spTree>
    <p:extLst>
      <p:ext uri="{BB962C8B-B14F-4D97-AF65-F5344CB8AC3E}">
        <p14:creationId xmlns:p14="http://schemas.microsoft.com/office/powerpoint/2010/main" val="3886798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98BE73-C40B-433A-8FD1-6340861881D6}" type="datetimeFigureOut">
              <a:rPr lang="en-US" smtClean="0"/>
              <a:t>11/9/2025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BA6036-890D-41EF-A777-55A1D3F1C59B}" type="slidenum">
              <a:rPr lang="en-US" smtClean="0"/>
              <a:t>‹#›</a:t>
            </a:fld>
            <a:endParaRPr lang="en-US"/>
          </a:p>
        </p:txBody>
      </p:sp>
    </p:spTree>
    <p:extLst>
      <p:ext uri="{BB962C8B-B14F-4D97-AF65-F5344CB8AC3E}">
        <p14:creationId xmlns:p14="http://schemas.microsoft.com/office/powerpoint/2010/main" val="40923729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98BE73-C40B-433A-8FD1-6340861881D6}" type="datetimeFigureOut">
              <a:rPr lang="en-US" smtClean="0"/>
              <a:t>11/9/2025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BA6036-890D-41EF-A777-55A1D3F1C59B}"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1021586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98BE73-C40B-433A-8FD1-6340861881D6}" type="datetimeFigureOut">
              <a:rPr lang="en-US" smtClean="0"/>
              <a:t>11/9/2025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BA6036-890D-41EF-A777-55A1D3F1C59B}" type="slidenum">
              <a:rPr lang="en-US" smtClean="0"/>
              <a:t>‹#›</a:t>
            </a:fld>
            <a:endParaRPr lang="en-US"/>
          </a:p>
        </p:txBody>
      </p:sp>
    </p:spTree>
    <p:extLst>
      <p:ext uri="{BB962C8B-B14F-4D97-AF65-F5344CB8AC3E}">
        <p14:creationId xmlns:p14="http://schemas.microsoft.com/office/powerpoint/2010/main" val="21179962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198BE73-C40B-433A-8FD1-6340861881D6}" type="datetimeFigureOut">
              <a:rPr lang="en-US" smtClean="0"/>
              <a:t>11/9/2025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BA6036-890D-41EF-A777-55A1D3F1C59B}" type="slidenum">
              <a:rPr lang="en-US" smtClean="0"/>
              <a:t>‹#›</a:t>
            </a:fld>
            <a:endParaRPr lang="en-US"/>
          </a:p>
        </p:txBody>
      </p:sp>
    </p:spTree>
    <p:extLst>
      <p:ext uri="{BB962C8B-B14F-4D97-AF65-F5344CB8AC3E}">
        <p14:creationId xmlns:p14="http://schemas.microsoft.com/office/powerpoint/2010/main" val="425767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198BE73-C40B-433A-8FD1-6340861881D6}" type="datetimeFigureOut">
              <a:rPr lang="en-US" smtClean="0"/>
              <a:t>11/9/2025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BA6036-890D-41EF-A777-55A1D3F1C59B}" type="slidenum">
              <a:rPr lang="en-US" smtClean="0"/>
              <a:t>‹#›</a:t>
            </a:fld>
            <a:endParaRPr lang="en-US"/>
          </a:p>
        </p:txBody>
      </p:sp>
    </p:spTree>
    <p:extLst>
      <p:ext uri="{BB962C8B-B14F-4D97-AF65-F5344CB8AC3E}">
        <p14:creationId xmlns:p14="http://schemas.microsoft.com/office/powerpoint/2010/main" val="16649091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98BE73-C40B-433A-8FD1-6340861881D6}" type="datetimeFigureOut">
              <a:rPr lang="en-US" smtClean="0"/>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BA6036-890D-41EF-A777-55A1D3F1C59B}" type="slidenum">
              <a:rPr lang="en-US" smtClean="0"/>
              <a:t>‹#›</a:t>
            </a:fld>
            <a:endParaRPr lang="en-US"/>
          </a:p>
        </p:txBody>
      </p:sp>
    </p:spTree>
    <p:extLst>
      <p:ext uri="{BB962C8B-B14F-4D97-AF65-F5344CB8AC3E}">
        <p14:creationId xmlns:p14="http://schemas.microsoft.com/office/powerpoint/2010/main" val="7661134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98BE73-C40B-433A-8FD1-6340861881D6}" type="datetimeFigureOut">
              <a:rPr lang="en-US" smtClean="0"/>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BA6036-890D-41EF-A777-55A1D3F1C59B}" type="slidenum">
              <a:rPr lang="en-US" smtClean="0"/>
              <a:t>‹#›</a:t>
            </a:fld>
            <a:endParaRPr lang="en-US"/>
          </a:p>
        </p:txBody>
      </p:sp>
    </p:spTree>
    <p:extLst>
      <p:ext uri="{BB962C8B-B14F-4D97-AF65-F5344CB8AC3E}">
        <p14:creationId xmlns:p14="http://schemas.microsoft.com/office/powerpoint/2010/main" val="20397194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98BE73-C40B-433A-8FD1-6340861881D6}" type="datetimeFigureOut">
              <a:rPr lang="en-US" smtClean="0"/>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BA6036-890D-41EF-A777-55A1D3F1C59B}" type="slidenum">
              <a:rPr lang="en-US" smtClean="0"/>
              <a:t>‹#›</a:t>
            </a:fld>
            <a:endParaRPr lang="en-US"/>
          </a:p>
        </p:txBody>
      </p:sp>
    </p:spTree>
    <p:extLst>
      <p:ext uri="{BB962C8B-B14F-4D97-AF65-F5344CB8AC3E}">
        <p14:creationId xmlns:p14="http://schemas.microsoft.com/office/powerpoint/2010/main" val="1765640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98BE73-C40B-433A-8FD1-6340861881D6}" type="datetimeFigureOut">
              <a:rPr lang="en-US" smtClean="0"/>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BA6036-890D-41EF-A777-55A1D3F1C59B}" type="slidenum">
              <a:rPr lang="en-US" smtClean="0"/>
              <a:t>‹#›</a:t>
            </a:fld>
            <a:endParaRPr lang="en-US"/>
          </a:p>
        </p:txBody>
      </p:sp>
    </p:spTree>
    <p:extLst>
      <p:ext uri="{BB962C8B-B14F-4D97-AF65-F5344CB8AC3E}">
        <p14:creationId xmlns:p14="http://schemas.microsoft.com/office/powerpoint/2010/main" val="1274066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98BE73-C40B-433A-8FD1-6340861881D6}" type="datetimeFigureOut">
              <a:rPr lang="en-US" smtClean="0"/>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BA6036-890D-41EF-A777-55A1D3F1C59B}" type="slidenum">
              <a:rPr lang="en-US" smtClean="0"/>
              <a:t>‹#›</a:t>
            </a:fld>
            <a:endParaRPr lang="en-US"/>
          </a:p>
        </p:txBody>
      </p:sp>
    </p:spTree>
    <p:extLst>
      <p:ext uri="{BB962C8B-B14F-4D97-AF65-F5344CB8AC3E}">
        <p14:creationId xmlns:p14="http://schemas.microsoft.com/office/powerpoint/2010/main" val="3836823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198BE73-C40B-433A-8FD1-6340861881D6}" type="datetimeFigureOut">
              <a:rPr lang="en-US" smtClean="0"/>
              <a:t>11/9/2025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BA6036-890D-41EF-A777-55A1D3F1C59B}" type="slidenum">
              <a:rPr lang="en-US" smtClean="0"/>
              <a:t>‹#›</a:t>
            </a:fld>
            <a:endParaRPr lang="en-US"/>
          </a:p>
        </p:txBody>
      </p:sp>
    </p:spTree>
    <p:extLst>
      <p:ext uri="{BB962C8B-B14F-4D97-AF65-F5344CB8AC3E}">
        <p14:creationId xmlns:p14="http://schemas.microsoft.com/office/powerpoint/2010/main" val="1612333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198BE73-C40B-433A-8FD1-6340861881D6}" type="datetimeFigureOut">
              <a:rPr lang="en-US" smtClean="0"/>
              <a:t>11/9/2025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BA6036-890D-41EF-A777-55A1D3F1C59B}" type="slidenum">
              <a:rPr lang="en-US" smtClean="0"/>
              <a:t>‹#›</a:t>
            </a:fld>
            <a:endParaRPr lang="en-US"/>
          </a:p>
        </p:txBody>
      </p:sp>
    </p:spTree>
    <p:extLst>
      <p:ext uri="{BB962C8B-B14F-4D97-AF65-F5344CB8AC3E}">
        <p14:creationId xmlns:p14="http://schemas.microsoft.com/office/powerpoint/2010/main" val="1662251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198BE73-C40B-433A-8FD1-6340861881D6}" type="datetimeFigureOut">
              <a:rPr lang="en-US" smtClean="0"/>
              <a:t>11/9/2025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BA6036-890D-41EF-A777-55A1D3F1C59B}" type="slidenum">
              <a:rPr lang="en-US" smtClean="0"/>
              <a:t>‹#›</a:t>
            </a:fld>
            <a:endParaRPr lang="en-US"/>
          </a:p>
        </p:txBody>
      </p:sp>
    </p:spTree>
    <p:extLst>
      <p:ext uri="{BB962C8B-B14F-4D97-AF65-F5344CB8AC3E}">
        <p14:creationId xmlns:p14="http://schemas.microsoft.com/office/powerpoint/2010/main" val="1767675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98BE73-C40B-433A-8FD1-6340861881D6}" type="datetimeFigureOut">
              <a:rPr lang="en-US" smtClean="0"/>
              <a:t>11/9/2025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BA6036-890D-41EF-A777-55A1D3F1C59B}" type="slidenum">
              <a:rPr lang="en-US" smtClean="0"/>
              <a:t>‹#›</a:t>
            </a:fld>
            <a:endParaRPr lang="en-US"/>
          </a:p>
        </p:txBody>
      </p:sp>
    </p:spTree>
    <p:extLst>
      <p:ext uri="{BB962C8B-B14F-4D97-AF65-F5344CB8AC3E}">
        <p14:creationId xmlns:p14="http://schemas.microsoft.com/office/powerpoint/2010/main" val="838822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98BE73-C40B-433A-8FD1-6340861881D6}" type="datetimeFigureOut">
              <a:rPr lang="en-US" smtClean="0"/>
              <a:t>11/9/2025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BA6036-890D-41EF-A777-55A1D3F1C59B}" type="slidenum">
              <a:rPr lang="en-US" smtClean="0"/>
              <a:t>‹#›</a:t>
            </a:fld>
            <a:endParaRPr lang="en-US"/>
          </a:p>
        </p:txBody>
      </p:sp>
    </p:spTree>
    <p:extLst>
      <p:ext uri="{BB962C8B-B14F-4D97-AF65-F5344CB8AC3E}">
        <p14:creationId xmlns:p14="http://schemas.microsoft.com/office/powerpoint/2010/main" val="3542301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98BE73-C40B-433A-8FD1-6340861881D6}" type="datetimeFigureOut">
              <a:rPr lang="en-US" smtClean="0"/>
              <a:t>11/9/2025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BA6036-890D-41EF-A777-55A1D3F1C59B}" type="slidenum">
              <a:rPr lang="en-US" smtClean="0"/>
              <a:t>‹#›</a:t>
            </a:fld>
            <a:endParaRPr lang="en-US"/>
          </a:p>
        </p:txBody>
      </p:sp>
    </p:spTree>
    <p:extLst>
      <p:ext uri="{BB962C8B-B14F-4D97-AF65-F5344CB8AC3E}">
        <p14:creationId xmlns:p14="http://schemas.microsoft.com/office/powerpoint/2010/main" val="4122981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198BE73-C40B-433A-8FD1-6340861881D6}" type="datetimeFigureOut">
              <a:rPr lang="en-US" smtClean="0"/>
              <a:t>11/9/2025</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3BA6036-890D-41EF-A777-55A1D3F1C59B}" type="slidenum">
              <a:rPr lang="en-US" smtClean="0"/>
              <a:t>‹#›</a:t>
            </a:fld>
            <a:endParaRPr lang="en-US"/>
          </a:p>
        </p:txBody>
      </p:sp>
    </p:spTree>
    <p:extLst>
      <p:ext uri="{BB962C8B-B14F-4D97-AF65-F5344CB8AC3E}">
        <p14:creationId xmlns:p14="http://schemas.microsoft.com/office/powerpoint/2010/main" val="2560599235"/>
      </p:ext>
    </p:extLst>
  </p:cSld>
  <p:clrMap bg1="dk1" tx1="lt1" bg2="dk2" tx2="lt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ahmedmoahmedmvp@g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8.xml"/><Relationship Id="rId5" Type="http://schemas.openxmlformats.org/officeDocument/2006/relationships/image" Target="../media/image16.png"/><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8.xml"/><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hyperlink" Target="http://www.example.com/" TargetMode="Externa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hyperlink" Target="http://localhost:5163/test/TestModelBinding?age=22&amp;name=ahmed" TargetMode="External"/><Relationship Id="rId2" Type="http://schemas.openxmlformats.org/officeDocument/2006/relationships/hyperlink" Target="http://localhost:5163/test/TestModelBinding" TargetMode="External"/><Relationship Id="rId1" Type="http://schemas.openxmlformats.org/officeDocument/2006/relationships/slideLayout" Target="../slideLayouts/slideLayout18.xml"/><Relationship Id="rId5" Type="http://schemas.openxmlformats.org/officeDocument/2006/relationships/hyperlink" Target="http://localhost:5163/testModelBinding2/try?age=22&amp;name=ahmed" TargetMode="External"/><Relationship Id="rId4" Type="http://schemas.openxmlformats.org/officeDocument/2006/relationships/hyperlink" Target="http://localhost:5163/test/testModelBinding2?age=22&amp;name=ahmed"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8.xml"/><Relationship Id="rId4" Type="http://schemas.openxmlformats.org/officeDocument/2006/relationships/image" Target="../media/image41.png"/></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8.xml"/><Relationship Id="rId4" Type="http://schemas.openxmlformats.org/officeDocument/2006/relationships/image" Target="../media/image4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8.xml"/><Relationship Id="rId5" Type="http://schemas.openxmlformats.org/officeDocument/2006/relationships/image" Target="../media/image51.png"/><Relationship Id="rId4" Type="http://schemas.openxmlformats.org/officeDocument/2006/relationships/image" Target="../media/image50.png"/></Relationships>
</file>

<file path=ppt/slides/_rels/slide6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8.xml"/><Relationship Id="rId4" Type="http://schemas.openxmlformats.org/officeDocument/2006/relationships/image" Target="../media/image55.png"/></Relationships>
</file>

<file path=ppt/slides/_rels/slide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8.xml"/><Relationship Id="rId4" Type="http://schemas.openxmlformats.org/officeDocument/2006/relationships/image" Target="../media/image64.png"/></Relationships>
</file>

<file path=ppt/slides/_rels/slide74.xml.rels><?xml version="1.0" encoding="UTF-8" standalone="yes"?>
<Relationships xmlns="http://schemas.openxmlformats.org/package/2006/relationships"><Relationship Id="rId3" Type="http://schemas.openxmlformats.org/officeDocument/2006/relationships/hyperlink" Target="https://source.dot.net/Microsoft.Extensions.Identity.Stores/IdentityUser.cs.html#7b31d2746abb32b4" TargetMode="External"/><Relationship Id="rId2" Type="http://schemas.openxmlformats.org/officeDocument/2006/relationships/hyperlink" Target="https://source.dot.net/Microsoft.Extensions.Identity.Stores/R/e1c88e3bd810b43f.html" TargetMode="External"/><Relationship Id="rId1" Type="http://schemas.openxmlformats.org/officeDocument/2006/relationships/slideLayout" Target="../slideLayouts/slideLayout18.xml"/><Relationship Id="rId5" Type="http://schemas.openxmlformats.org/officeDocument/2006/relationships/hyperlink" Target="https://source.dot.net/Microsoft.Extensions.Identity.Stores/R/4ebdda126e150f1c.html" TargetMode="External"/><Relationship Id="rId4" Type="http://schemas.openxmlformats.org/officeDocument/2006/relationships/hyperlink" Target="https://source.dot.net/System.Private.CoreLib/A.html#8281103e6f23cb5c" TargetMode="External"/></Relationships>
</file>

<file path=ppt/slides/_rels/slide75.xml.rels><?xml version="1.0" encoding="UTF-8" standalone="yes"?>
<Relationships xmlns="http://schemas.openxmlformats.org/package/2006/relationships"><Relationship Id="rId8" Type="http://schemas.openxmlformats.org/officeDocument/2006/relationships/hyperlink" Target="https://source.dot.net/System.Private.CoreLib/A.html#b7fae6994c22c22e" TargetMode="External"/><Relationship Id="rId3" Type="http://schemas.openxmlformats.org/officeDocument/2006/relationships/hyperlink" Target="https://source.dot.net/Microsoft.Extensions.Identity.Stores/IdentityRole.cs.html#39e6b210992bca66" TargetMode="External"/><Relationship Id="rId7" Type="http://schemas.openxmlformats.org/officeDocument/2006/relationships/hyperlink" Target="https://source.dot.net/System.Private.CoreLib/A.html#b622ef5f6b76c10a" TargetMode="External"/><Relationship Id="rId2" Type="http://schemas.openxmlformats.org/officeDocument/2006/relationships/hyperlink" Target="https://source.dot.net/Microsoft.Extensions.Identity.Stores/R/0b45a9b471b3670a.html" TargetMode="External"/><Relationship Id="rId1" Type="http://schemas.openxmlformats.org/officeDocument/2006/relationships/slideLayout" Target="../slideLayouts/slideLayout18.xml"/><Relationship Id="rId6" Type="http://schemas.openxmlformats.org/officeDocument/2006/relationships/hyperlink" Target="https://source.dot.net/Microsoft.Extensions.Identity.Stores/IdentityRole.cs.html#5314e3b3c9823fcb" TargetMode="External"/><Relationship Id="rId5" Type="http://schemas.openxmlformats.org/officeDocument/2006/relationships/hyperlink" Target="https://source.dot.net/Microsoft.Extensions.Identity.Stores/R/cd5716a8bdb575d7.html" TargetMode="External"/><Relationship Id="rId4" Type="http://schemas.openxmlformats.org/officeDocument/2006/relationships/hyperlink" Target="https://source.dot.net/System.Private.CoreLib/A.html#8281103e6f23cb5c" TargetMode="External"/><Relationship Id="rId9" Type="http://schemas.openxmlformats.org/officeDocument/2006/relationships/hyperlink" Target="https://source.dot.net/System.Private.CoreLib/A.html#a6547a472def7796"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8.xml"/><Relationship Id="rId5" Type="http://schemas.openxmlformats.org/officeDocument/2006/relationships/image" Target="../media/image62.png"/><Relationship Id="rId4" Type="http://schemas.openxmlformats.org/officeDocument/2006/relationships/image" Target="../media/image6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C164A-B354-48EC-B17B-EEB88393A52B}"/>
              </a:ext>
            </a:extLst>
          </p:cNvPr>
          <p:cNvSpPr>
            <a:spLocks noGrp="1"/>
          </p:cNvSpPr>
          <p:nvPr>
            <p:ph type="ctrTitle"/>
          </p:nvPr>
        </p:nvSpPr>
        <p:spPr>
          <a:xfrm>
            <a:off x="1595268" y="1122363"/>
            <a:ext cx="9387259" cy="2387600"/>
          </a:xfrm>
        </p:spPr>
        <p:txBody>
          <a:bodyPr/>
          <a:lstStyle/>
          <a:p>
            <a:r>
              <a:rPr lang="en-US" dirty="0"/>
              <a:t>MVC</a:t>
            </a:r>
            <a:br>
              <a:rPr lang="en-US" dirty="0"/>
            </a:br>
            <a:r>
              <a:rPr lang="en-US" dirty="0"/>
              <a:t>Model view controller</a:t>
            </a:r>
          </a:p>
        </p:txBody>
      </p:sp>
      <p:sp>
        <p:nvSpPr>
          <p:cNvPr id="3" name="Subtitle 2">
            <a:extLst>
              <a:ext uri="{FF2B5EF4-FFF2-40B4-BE49-F238E27FC236}">
                <a16:creationId xmlns:a16="http://schemas.microsoft.com/office/drawing/2014/main" id="{8358F3D5-622A-4883-B89B-00ABFC634CA1}"/>
              </a:ext>
            </a:extLst>
          </p:cNvPr>
          <p:cNvSpPr>
            <a:spLocks noGrp="1"/>
          </p:cNvSpPr>
          <p:nvPr>
            <p:ph type="subTitle" idx="1"/>
          </p:nvPr>
        </p:nvSpPr>
        <p:spPr>
          <a:xfrm>
            <a:off x="1370693" y="3598339"/>
            <a:ext cx="9440034" cy="1435885"/>
          </a:xfrm>
        </p:spPr>
        <p:txBody>
          <a:bodyPr>
            <a:normAutofit/>
          </a:bodyPr>
          <a:lstStyle/>
          <a:p>
            <a:r>
              <a:rPr lang="en-US" dirty="0"/>
              <a:t>By. Ahmed Mohamed Samir</a:t>
            </a:r>
          </a:p>
          <a:p>
            <a:r>
              <a:rPr lang="en-US" dirty="0">
                <a:hlinkClick r:id="rId2"/>
              </a:rPr>
              <a:t>ahmedmoahmedmvp@gmail.com</a:t>
            </a:r>
            <a:endParaRPr lang="en-US" dirty="0"/>
          </a:p>
          <a:p>
            <a:r>
              <a:rPr lang="en-US" dirty="0"/>
              <a:t>ahmedmohamedsamir33@gmail.com</a:t>
            </a:r>
          </a:p>
        </p:txBody>
      </p:sp>
    </p:spTree>
    <p:extLst>
      <p:ext uri="{BB962C8B-B14F-4D97-AF65-F5344CB8AC3E}">
        <p14:creationId xmlns:p14="http://schemas.microsoft.com/office/powerpoint/2010/main" val="20462973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8557E-AE97-0B6C-E1A3-FC2DB3E39376}"/>
              </a:ext>
            </a:extLst>
          </p:cNvPr>
          <p:cNvSpPr>
            <a:spLocks noGrp="1"/>
          </p:cNvSpPr>
          <p:nvPr>
            <p:ph type="title"/>
          </p:nvPr>
        </p:nvSpPr>
        <p:spPr>
          <a:xfrm>
            <a:off x="913774" y="1"/>
            <a:ext cx="10353761" cy="537328"/>
          </a:xfrm>
        </p:spPr>
        <p:txBody>
          <a:bodyPr>
            <a:normAutofit fontScale="90000"/>
          </a:bodyPr>
          <a:lstStyle/>
          <a:p>
            <a:r>
              <a:rPr lang="en-US" dirty="0"/>
              <a:t>Controller info  [cont.]</a:t>
            </a:r>
          </a:p>
        </p:txBody>
      </p:sp>
      <p:sp>
        <p:nvSpPr>
          <p:cNvPr id="3" name="Content Placeholder 2">
            <a:extLst>
              <a:ext uri="{FF2B5EF4-FFF2-40B4-BE49-F238E27FC236}">
                <a16:creationId xmlns:a16="http://schemas.microsoft.com/office/drawing/2014/main" id="{978A463A-EBAF-7C5D-17F4-3AC01E0BFB7E}"/>
              </a:ext>
            </a:extLst>
          </p:cNvPr>
          <p:cNvSpPr>
            <a:spLocks noGrp="1"/>
          </p:cNvSpPr>
          <p:nvPr>
            <p:ph sz="quarter" idx="13"/>
          </p:nvPr>
        </p:nvSpPr>
        <p:spPr>
          <a:xfrm>
            <a:off x="442127" y="547490"/>
            <a:ext cx="10835473" cy="5985390"/>
          </a:xfrm>
        </p:spPr>
        <p:txBody>
          <a:bodyPr>
            <a:normAutofit fontScale="92500" lnSpcReduction="10000"/>
          </a:bodyPr>
          <a:lstStyle/>
          <a:p>
            <a:r>
              <a:rPr lang="en-US" sz="2800" b="1" u="sng" dirty="0">
                <a:solidFill>
                  <a:srgbClr val="FF0000"/>
                </a:solidFill>
              </a:rPr>
              <a:t>Controller Properties</a:t>
            </a:r>
          </a:p>
          <a:p>
            <a:r>
              <a:rPr lang="en-US" dirty="0"/>
              <a:t>ViewData</a:t>
            </a:r>
          </a:p>
          <a:p>
            <a:r>
              <a:rPr lang="en-US" dirty="0"/>
              <a:t>ViewBag</a:t>
            </a:r>
          </a:p>
          <a:p>
            <a:r>
              <a:rPr lang="en-US" dirty="0"/>
              <a:t>HttpContext: </a:t>
            </a:r>
            <a:r>
              <a:rPr lang="en-US" b="1" dirty="0">
                <a:solidFill>
                  <a:srgbClr val="FF0000"/>
                </a:solidFill>
              </a:rPr>
              <a:t>It encapsulates all the information about the current HTTP request and response.</a:t>
            </a:r>
          </a:p>
          <a:p>
            <a:pPr lvl="1"/>
            <a:r>
              <a:rPr lang="en-US" dirty="0"/>
              <a:t>Request object:</a:t>
            </a:r>
          </a:p>
          <a:p>
            <a:pPr lvl="2"/>
            <a:r>
              <a:rPr lang="en-US" sz="1800" dirty="0"/>
              <a:t>QueryString object: </a:t>
            </a:r>
          </a:p>
          <a:p>
            <a:pPr lvl="2"/>
            <a:r>
              <a:rPr lang="en-US" sz="1800" dirty="0"/>
              <a:t>Form object:</a:t>
            </a:r>
          </a:p>
          <a:p>
            <a:pPr lvl="2"/>
            <a:r>
              <a:rPr lang="en-US" sz="1800" dirty="0"/>
              <a:t>Method: "GET", </a:t>
            </a:r>
          </a:p>
          <a:p>
            <a:pPr lvl="2"/>
            <a:r>
              <a:rPr lang="en-US" sz="1800" dirty="0"/>
              <a:t>Cookies  // same cookies at Response</a:t>
            </a:r>
          </a:p>
          <a:p>
            <a:pPr lvl="2"/>
            <a:r>
              <a:rPr lang="en-US" sz="1800" dirty="0"/>
              <a:t>Path : ‘/Binding/</a:t>
            </a:r>
            <a:r>
              <a:rPr lang="en-US" sz="1800" dirty="0" err="1"/>
              <a:t>TestBinding</a:t>
            </a:r>
            <a:r>
              <a:rPr lang="en-US" sz="1800" dirty="0"/>
              <a:t>’</a:t>
            </a:r>
          </a:p>
          <a:p>
            <a:pPr lvl="1"/>
            <a:r>
              <a:rPr lang="en-US" dirty="0"/>
              <a:t>Response object :</a:t>
            </a:r>
          </a:p>
          <a:p>
            <a:pPr lvl="2"/>
            <a:r>
              <a:rPr lang="en-US" sz="1800" dirty="0" err="1"/>
              <a:t>WriteAsync</a:t>
            </a:r>
            <a:r>
              <a:rPr lang="en-US" sz="1800" dirty="0"/>
              <a:t>("string")</a:t>
            </a:r>
          </a:p>
          <a:p>
            <a:pPr lvl="2"/>
            <a:r>
              <a:rPr lang="en-US" sz="1800" dirty="0"/>
              <a:t>Cookies: </a:t>
            </a:r>
            <a:r>
              <a:rPr lang="en-US" sz="2000" dirty="0"/>
              <a:t>for setting cookies that the server wants the client to store.</a:t>
            </a:r>
            <a:endParaRPr lang="en-US" sz="1800" dirty="0"/>
          </a:p>
          <a:p>
            <a:pPr lvl="1"/>
            <a:r>
              <a:rPr lang="en-US" dirty="0"/>
              <a:t>Session</a:t>
            </a:r>
          </a:p>
          <a:p>
            <a:r>
              <a:rPr lang="en-US" dirty="0"/>
              <a:t> </a:t>
            </a:r>
          </a:p>
          <a:p>
            <a:endParaRPr lang="en-US" dirty="0"/>
          </a:p>
        </p:txBody>
      </p:sp>
    </p:spTree>
    <p:extLst>
      <p:ext uri="{BB962C8B-B14F-4D97-AF65-F5344CB8AC3E}">
        <p14:creationId xmlns:p14="http://schemas.microsoft.com/office/powerpoint/2010/main" val="3376013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1E443-D98F-9CFC-3EEE-B8DD57B12C34}"/>
              </a:ext>
            </a:extLst>
          </p:cNvPr>
          <p:cNvSpPr>
            <a:spLocks noGrp="1"/>
          </p:cNvSpPr>
          <p:nvPr>
            <p:ph type="title"/>
          </p:nvPr>
        </p:nvSpPr>
        <p:spPr>
          <a:xfrm>
            <a:off x="722877" y="0"/>
            <a:ext cx="10353762" cy="803868"/>
          </a:xfrm>
        </p:spPr>
        <p:txBody>
          <a:bodyPr/>
          <a:lstStyle/>
          <a:p>
            <a:r>
              <a:rPr lang="en-US" dirty="0"/>
              <a:t>Razor page &amp; view</a:t>
            </a:r>
          </a:p>
        </p:txBody>
      </p:sp>
      <p:sp>
        <p:nvSpPr>
          <p:cNvPr id="3" name="Content Placeholder 2">
            <a:extLst>
              <a:ext uri="{FF2B5EF4-FFF2-40B4-BE49-F238E27FC236}">
                <a16:creationId xmlns:a16="http://schemas.microsoft.com/office/drawing/2014/main" id="{03AEB07C-A6FD-63AD-C946-2A1E61A7AE33}"/>
              </a:ext>
            </a:extLst>
          </p:cNvPr>
          <p:cNvSpPr>
            <a:spLocks noGrp="1"/>
          </p:cNvSpPr>
          <p:nvPr>
            <p:ph sz="quarter" idx="13"/>
          </p:nvPr>
        </p:nvSpPr>
        <p:spPr>
          <a:xfrm>
            <a:off x="371789" y="2367092"/>
            <a:ext cx="11304396" cy="3424107"/>
          </a:xfrm>
        </p:spPr>
        <p:txBody>
          <a:bodyPr/>
          <a:lstStyle/>
          <a:p>
            <a:pPr marL="36900" indent="0">
              <a:buNone/>
            </a:pPr>
            <a:r>
              <a:rPr lang="en-US" dirty="0"/>
              <a:t>Each view in background is converted into class that inherits from RazorPage built-in class that properties are:</a:t>
            </a:r>
          </a:p>
          <a:p>
            <a:pPr lvl="1"/>
            <a:r>
              <a:rPr lang="en-US" dirty="0"/>
              <a:t>Layout</a:t>
            </a:r>
          </a:p>
          <a:p>
            <a:pPr lvl="1"/>
            <a:r>
              <a:rPr lang="en-US" dirty="0" err="1"/>
              <a:t>ViewData</a:t>
            </a:r>
            <a:endParaRPr lang="en-US" dirty="0"/>
          </a:p>
          <a:p>
            <a:pPr lvl="1"/>
            <a:endParaRPr lang="en-US" dirty="0"/>
          </a:p>
          <a:p>
            <a:endParaRPr lang="en-US" dirty="0"/>
          </a:p>
          <a:p>
            <a:endParaRPr lang="en-US" dirty="0"/>
          </a:p>
        </p:txBody>
      </p:sp>
    </p:spTree>
    <p:extLst>
      <p:ext uri="{BB962C8B-B14F-4D97-AF65-F5344CB8AC3E}">
        <p14:creationId xmlns:p14="http://schemas.microsoft.com/office/powerpoint/2010/main" val="415946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81000-E95D-3898-2A2D-D4A9FD01C59B}"/>
              </a:ext>
            </a:extLst>
          </p:cNvPr>
          <p:cNvSpPr>
            <a:spLocks noGrp="1"/>
          </p:cNvSpPr>
          <p:nvPr>
            <p:ph type="title"/>
          </p:nvPr>
        </p:nvSpPr>
        <p:spPr>
          <a:xfrm>
            <a:off x="903730" y="81699"/>
            <a:ext cx="10353761" cy="804421"/>
          </a:xfrm>
        </p:spPr>
        <p:txBody>
          <a:bodyPr/>
          <a:lstStyle/>
          <a:p>
            <a:r>
              <a:rPr lang="en-US" dirty="0"/>
              <a:t>Method (Action)</a:t>
            </a:r>
          </a:p>
        </p:txBody>
      </p:sp>
      <p:sp>
        <p:nvSpPr>
          <p:cNvPr id="3" name="Content Placeholder 2">
            <a:extLst>
              <a:ext uri="{FF2B5EF4-FFF2-40B4-BE49-F238E27FC236}">
                <a16:creationId xmlns:a16="http://schemas.microsoft.com/office/drawing/2014/main" id="{CCF1EA04-ACA6-1028-B941-FFE47A505D78}"/>
              </a:ext>
            </a:extLst>
          </p:cNvPr>
          <p:cNvSpPr>
            <a:spLocks noGrp="1"/>
          </p:cNvSpPr>
          <p:nvPr>
            <p:ph sz="quarter" idx="13"/>
          </p:nvPr>
        </p:nvSpPr>
        <p:spPr>
          <a:xfrm>
            <a:off x="0" y="886119"/>
            <a:ext cx="12191999" cy="5890181"/>
          </a:xfrm>
        </p:spPr>
        <p:txBody>
          <a:bodyPr>
            <a:normAutofit/>
          </a:bodyPr>
          <a:lstStyle/>
          <a:p>
            <a:r>
              <a:rPr lang="en-US" dirty="0"/>
              <a:t>Method in controller class called Action</a:t>
            </a:r>
          </a:p>
          <a:p>
            <a:r>
              <a:rPr lang="en-US" dirty="0"/>
              <a:t>What makes method end point</a:t>
            </a:r>
          </a:p>
          <a:p>
            <a:pPr marL="800100" lvl="1" indent="-342900">
              <a:buFont typeface="+mj-lt"/>
              <a:buAutoNum type="arabicPeriod"/>
            </a:pPr>
            <a:r>
              <a:rPr lang="en-US" dirty="0"/>
              <a:t>Method need to be public</a:t>
            </a:r>
          </a:p>
          <a:p>
            <a:pPr marL="800100" lvl="1" indent="-342900">
              <a:buFont typeface="+mj-lt"/>
              <a:buAutoNum type="arabicPeriod"/>
            </a:pPr>
            <a:r>
              <a:rPr lang="en-US" dirty="0"/>
              <a:t>Can’t be static</a:t>
            </a:r>
          </a:p>
          <a:p>
            <a:pPr marL="800100" lvl="1" indent="-342900">
              <a:buFont typeface="+mj-lt"/>
              <a:buAutoNum type="arabicPeriod"/>
            </a:pPr>
            <a:r>
              <a:rPr lang="en-US" dirty="0"/>
              <a:t>Can’t be overloaded it based on the HTTP verb and the URL route</a:t>
            </a:r>
          </a:p>
          <a:p>
            <a:pPr lvl="1"/>
            <a:endParaRPr lang="en-US" dirty="0"/>
          </a:p>
          <a:p>
            <a:r>
              <a:rPr lang="en-US" dirty="0"/>
              <a:t>When action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4051589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CDE1C-B529-AF41-04FC-3D8596957865}"/>
              </a:ext>
            </a:extLst>
          </p:cNvPr>
          <p:cNvSpPr>
            <a:spLocks noGrp="1"/>
          </p:cNvSpPr>
          <p:nvPr>
            <p:ph type="title"/>
          </p:nvPr>
        </p:nvSpPr>
        <p:spPr>
          <a:xfrm>
            <a:off x="903730" y="0"/>
            <a:ext cx="10353761" cy="531043"/>
          </a:xfrm>
        </p:spPr>
        <p:txBody>
          <a:bodyPr>
            <a:normAutofit fontScale="90000"/>
          </a:bodyPr>
          <a:lstStyle/>
          <a:p>
            <a:r>
              <a:rPr lang="en-US" dirty="0"/>
              <a:t>Method (Action)     (</a:t>
            </a:r>
            <a:r>
              <a:rPr lang="en-US" dirty="0" err="1"/>
              <a:t>cont</a:t>
            </a:r>
            <a:r>
              <a:rPr lang="en-US" dirty="0"/>
              <a:t>)</a:t>
            </a:r>
          </a:p>
        </p:txBody>
      </p:sp>
      <p:sp>
        <p:nvSpPr>
          <p:cNvPr id="3" name="Content Placeholder 2">
            <a:extLst>
              <a:ext uri="{FF2B5EF4-FFF2-40B4-BE49-F238E27FC236}">
                <a16:creationId xmlns:a16="http://schemas.microsoft.com/office/drawing/2014/main" id="{97B6B9F9-9BF6-F3EA-834B-0A3F0BA0B069}"/>
              </a:ext>
            </a:extLst>
          </p:cNvPr>
          <p:cNvSpPr>
            <a:spLocks noGrp="1"/>
          </p:cNvSpPr>
          <p:nvPr>
            <p:ph sz="quarter" idx="13"/>
          </p:nvPr>
        </p:nvSpPr>
        <p:spPr>
          <a:xfrm>
            <a:off x="131975" y="531043"/>
            <a:ext cx="11981467" cy="6227975"/>
          </a:xfrm>
        </p:spPr>
        <p:txBody>
          <a:bodyPr>
            <a:normAutofit/>
          </a:bodyPr>
          <a:lstStyle/>
          <a:p>
            <a:r>
              <a:rPr lang="en-US" dirty="0"/>
              <a:t>Action can return all of the following, each one of them of type </a:t>
            </a:r>
            <a:r>
              <a:rPr lang="en-US" sz="2800" b="1" dirty="0">
                <a:solidFill>
                  <a:srgbClr val="FF0000"/>
                </a:solidFill>
              </a:rPr>
              <a:t>IActionResult</a:t>
            </a:r>
            <a:endParaRPr lang="en-US" b="1" dirty="0">
              <a:solidFill>
                <a:srgbClr val="FF0000"/>
              </a:solidFill>
            </a:endParaRPr>
          </a:p>
          <a:p>
            <a:pPr lvl="1"/>
            <a:r>
              <a:rPr lang="en-US" dirty="0"/>
              <a:t>View() </a:t>
            </a:r>
            <a:r>
              <a:rPr lang="en-US" dirty="0">
                <a:sym typeface="Wingdings" panose="05000000000000000000" pitchFamily="2" charset="2"/>
              </a:rPr>
              <a:t> return View("view name");</a:t>
            </a:r>
            <a:endParaRPr lang="en-US" dirty="0"/>
          </a:p>
          <a:p>
            <a:pPr lvl="1"/>
            <a:r>
              <a:rPr lang="en-US" dirty="0"/>
              <a:t>Content() </a:t>
            </a:r>
            <a:r>
              <a:rPr lang="en-US" dirty="0">
                <a:sym typeface="Wingdings" panose="05000000000000000000" pitchFamily="2" charset="2"/>
              </a:rPr>
              <a:t></a:t>
            </a:r>
            <a:r>
              <a:rPr lang="en-US" dirty="0"/>
              <a:t> return Content(String) or return Content ("html code")</a:t>
            </a:r>
          </a:p>
          <a:p>
            <a:pPr lvl="1"/>
            <a:r>
              <a:rPr lang="en-US" dirty="0">
                <a:sym typeface="Wingdings" panose="05000000000000000000" pitchFamily="2" charset="2"/>
              </a:rPr>
              <a:t>Redirect()  return Redirect("http://www.google.com")</a:t>
            </a:r>
          </a:p>
          <a:p>
            <a:pPr lvl="1" eaLnBrk="0" fontAlgn="base" hangingPunct="0">
              <a:lnSpc>
                <a:spcPct val="150000"/>
              </a:lnSpc>
              <a:spcBef>
                <a:spcPct val="0"/>
              </a:spcBef>
              <a:spcAft>
                <a:spcPct val="0"/>
              </a:spcAft>
            </a:pPr>
            <a:r>
              <a:rPr lang="en-US" altLang="en-US" dirty="0">
                <a:sym typeface="Wingdings" panose="05000000000000000000" pitchFamily="2" charset="2"/>
              </a:rPr>
              <a:t>return </a:t>
            </a:r>
            <a:r>
              <a:rPr lang="en-US" altLang="en-US" dirty="0" err="1">
                <a:sym typeface="Wingdings" panose="05000000000000000000" pitchFamily="2" charset="2"/>
              </a:rPr>
              <a:t>HttpNotFound</a:t>
            </a:r>
            <a:r>
              <a:rPr lang="en-US" altLang="en-US" dirty="0">
                <a:sym typeface="Wingdings" panose="05000000000000000000" pitchFamily="2" charset="2"/>
              </a:rPr>
              <a:t>();   Error 404</a:t>
            </a:r>
          </a:p>
          <a:p>
            <a:pPr lvl="1" eaLnBrk="0" fontAlgn="base" hangingPunct="0">
              <a:lnSpc>
                <a:spcPct val="150000"/>
              </a:lnSpc>
              <a:spcBef>
                <a:spcPct val="0"/>
              </a:spcBef>
              <a:spcAft>
                <a:spcPct val="0"/>
              </a:spcAft>
            </a:pPr>
            <a:r>
              <a:rPr lang="en-US" altLang="en-US" dirty="0">
                <a:sym typeface="Wingdings" panose="05000000000000000000" pitchFamily="2" charset="2"/>
              </a:rPr>
              <a:t>return </a:t>
            </a:r>
            <a:r>
              <a:rPr lang="en-US" altLang="en-US" dirty="0" err="1">
                <a:sym typeface="Wingdings" panose="05000000000000000000" pitchFamily="2" charset="2"/>
              </a:rPr>
              <a:t>EmptyResult</a:t>
            </a:r>
            <a:r>
              <a:rPr lang="en-US" altLang="en-US" dirty="0">
                <a:sym typeface="Wingdings" panose="05000000000000000000" pitchFamily="2" charset="2"/>
              </a:rPr>
              <a:t>();  when action doesn’t need to return any value</a:t>
            </a:r>
            <a:endParaRPr lang="en-US" altLang="en-US" dirty="0"/>
          </a:p>
          <a:p>
            <a:pPr lvl="1"/>
            <a:r>
              <a:rPr lang="en-US" altLang="en-US" dirty="0">
                <a:sym typeface="Wingdings" panose="05000000000000000000" pitchFamily="2" charset="2"/>
              </a:rPr>
              <a:t>File()  return File ("path of file");</a:t>
            </a:r>
          </a:p>
          <a:p>
            <a:pPr lvl="1"/>
            <a:r>
              <a:rPr lang="en-US" altLang="en-US" dirty="0"/>
              <a:t>Json</a:t>
            </a:r>
            <a:r>
              <a:rPr lang="en-US" altLang="en-US" dirty="0">
                <a:sym typeface="Wingdings" panose="05000000000000000000" pitchFamily="2" charset="2"/>
              </a:rPr>
              <a:t>()  </a:t>
            </a:r>
            <a:r>
              <a:rPr lang="en-US" altLang="en-US" dirty="0"/>
              <a:t>return Json</a:t>
            </a:r>
            <a:r>
              <a:rPr lang="en-US" altLang="en-US" dirty="0">
                <a:sym typeface="Wingdings" panose="05000000000000000000" pitchFamily="2" charset="2"/>
              </a:rPr>
              <a:t>()</a:t>
            </a:r>
            <a:endParaRPr lang="en-US" dirty="0"/>
          </a:p>
          <a:p>
            <a:pPr lvl="1"/>
            <a:r>
              <a:rPr lang="en-US" dirty="0"/>
              <a:t>RedirectToAction() </a:t>
            </a:r>
            <a:r>
              <a:rPr lang="en-US" dirty="0">
                <a:sym typeface="Wingdings" panose="05000000000000000000" pitchFamily="2" charset="2"/>
              </a:rPr>
              <a:t> </a:t>
            </a:r>
            <a:r>
              <a:rPr lang="en-US" dirty="0"/>
              <a:t>RedirectToAction("ActioName", "ContollerOfAction", data (optional)</a:t>
            </a:r>
            <a:endParaRPr lang="en-US" dirty="0">
              <a:sym typeface="Wingdings" panose="05000000000000000000" pitchFamily="2" charset="2"/>
            </a:endParaRPr>
          </a:p>
          <a:p>
            <a:endParaRPr lang="en-US" dirty="0"/>
          </a:p>
        </p:txBody>
      </p:sp>
    </p:spTree>
    <p:extLst>
      <p:ext uri="{BB962C8B-B14F-4D97-AF65-F5344CB8AC3E}">
        <p14:creationId xmlns:p14="http://schemas.microsoft.com/office/powerpoint/2010/main" val="637076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72622-1E7F-CDB2-9EAC-B7F0AA9D3029}"/>
              </a:ext>
            </a:extLst>
          </p:cNvPr>
          <p:cNvSpPr>
            <a:spLocks noGrp="1"/>
          </p:cNvSpPr>
          <p:nvPr>
            <p:ph type="title"/>
          </p:nvPr>
        </p:nvSpPr>
        <p:spPr>
          <a:xfrm>
            <a:off x="903730" y="0"/>
            <a:ext cx="10353761" cy="625311"/>
          </a:xfrm>
        </p:spPr>
        <p:txBody>
          <a:bodyPr>
            <a:normAutofit fontScale="90000"/>
          </a:bodyPr>
          <a:lstStyle/>
          <a:p>
            <a:r>
              <a:rPr lang="en-US" dirty="0"/>
              <a:t>Passing value to Action parameters</a:t>
            </a:r>
          </a:p>
        </p:txBody>
      </p:sp>
      <p:sp>
        <p:nvSpPr>
          <p:cNvPr id="3" name="Content Placeholder 2">
            <a:extLst>
              <a:ext uri="{FF2B5EF4-FFF2-40B4-BE49-F238E27FC236}">
                <a16:creationId xmlns:a16="http://schemas.microsoft.com/office/drawing/2014/main" id="{11565546-F217-11C8-9B37-F60BAD1B8CF4}"/>
              </a:ext>
            </a:extLst>
          </p:cNvPr>
          <p:cNvSpPr>
            <a:spLocks noGrp="1"/>
          </p:cNvSpPr>
          <p:nvPr>
            <p:ph sz="quarter" idx="13"/>
          </p:nvPr>
        </p:nvSpPr>
        <p:spPr>
          <a:xfrm>
            <a:off x="197963" y="625311"/>
            <a:ext cx="11079637" cy="5907463"/>
          </a:xfrm>
        </p:spPr>
        <p:txBody>
          <a:bodyPr>
            <a:normAutofit/>
          </a:bodyPr>
          <a:lstStyle/>
          <a:p>
            <a:r>
              <a:rPr lang="en-US" b="1" cap="all" dirty="0">
                <a:effectLst>
                  <a:outerShdw blurRad="50800" dist="63500" dir="2700000" algn="tl" rotWithShape="0">
                    <a:srgbClr val="000000">
                      <a:alpha val="48000"/>
                    </a:srgbClr>
                  </a:outerShdw>
                </a:effectLst>
                <a:latin typeface="+mj-lt"/>
                <a:ea typeface="+mj-ea"/>
                <a:cs typeface="+mj-cs"/>
              </a:rPr>
              <a:t>parameters of an action method can be passed in three main ways</a:t>
            </a:r>
          </a:p>
          <a:p>
            <a:pPr lvl="1"/>
            <a:r>
              <a:rPr lang="en-US" sz="2000" b="1" dirty="0">
                <a:solidFill>
                  <a:srgbClr val="FF0000"/>
                </a:solidFill>
              </a:rPr>
              <a:t>As Query string</a:t>
            </a:r>
            <a:r>
              <a:rPr lang="en-US" dirty="0"/>
              <a:t>:  </a:t>
            </a:r>
            <a:r>
              <a:rPr lang="en-US" dirty="0">
                <a:sym typeface="Wingdings" panose="05000000000000000000" pitchFamily="2" charset="2"/>
              </a:rPr>
              <a:t> controller/action?param_name1=value&amp;param_name2=value2</a:t>
            </a:r>
            <a:endParaRPr lang="en-US" sz="2000" dirty="0">
              <a:sym typeface="Wingdings" panose="05000000000000000000" pitchFamily="2" charset="2"/>
            </a:endParaRPr>
          </a:p>
          <a:p>
            <a:pPr lvl="1"/>
            <a:endParaRPr lang="en-US" sz="1800" cap="all" dirty="0">
              <a:effectLst>
                <a:outerShdw blurRad="50800" dist="63500" dir="2700000" algn="tl" rotWithShape="0">
                  <a:srgbClr val="000000">
                    <a:alpha val="48000"/>
                  </a:srgbClr>
                </a:outerShdw>
              </a:effectLst>
              <a:latin typeface="+mj-lt"/>
              <a:ea typeface="+mj-ea"/>
              <a:cs typeface="+mj-cs"/>
            </a:endParaRPr>
          </a:p>
          <a:p>
            <a:endParaRPr lang="en-US" sz="1800" cap="all" dirty="0">
              <a:effectLst>
                <a:outerShdw blurRad="50800" dist="63500" dir="2700000" algn="tl" rotWithShape="0">
                  <a:srgbClr val="000000">
                    <a:alpha val="48000"/>
                  </a:srgbClr>
                </a:outerShdw>
              </a:effectLst>
              <a:latin typeface="+mj-lt"/>
              <a:ea typeface="+mj-ea"/>
              <a:cs typeface="+mj-cs"/>
            </a:endParaRPr>
          </a:p>
          <a:p>
            <a:endParaRPr lang="en-US" sz="1800" cap="all" dirty="0">
              <a:effectLst>
                <a:outerShdw blurRad="50800" dist="63500" dir="2700000" algn="tl" rotWithShape="0">
                  <a:srgbClr val="000000">
                    <a:alpha val="48000"/>
                  </a:srgbClr>
                </a:outerShdw>
              </a:effectLst>
              <a:latin typeface="+mj-lt"/>
              <a:ea typeface="+mj-ea"/>
              <a:cs typeface="+mj-cs"/>
            </a:endParaRPr>
          </a:p>
          <a:p>
            <a:endParaRPr lang="en-US" b="1" cap="all" dirty="0">
              <a:effectLst>
                <a:outerShdw blurRad="50800" dist="63500" dir="2700000" algn="tl" rotWithShape="0">
                  <a:srgbClr val="000000">
                    <a:alpha val="48000"/>
                  </a:srgbClr>
                </a:outerShdw>
              </a:effectLst>
              <a:latin typeface="+mj-lt"/>
              <a:ea typeface="+mj-ea"/>
              <a:cs typeface="+mj-cs"/>
            </a:endParaRPr>
          </a:p>
        </p:txBody>
      </p:sp>
    </p:spTree>
    <p:extLst>
      <p:ext uri="{BB962C8B-B14F-4D97-AF65-F5344CB8AC3E}">
        <p14:creationId xmlns:p14="http://schemas.microsoft.com/office/powerpoint/2010/main" val="3340131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47C54-F55B-3A15-AD8C-29A8A36A06A1}"/>
              </a:ext>
            </a:extLst>
          </p:cNvPr>
          <p:cNvSpPr>
            <a:spLocks noGrp="1"/>
          </p:cNvSpPr>
          <p:nvPr>
            <p:ph type="title"/>
          </p:nvPr>
        </p:nvSpPr>
        <p:spPr>
          <a:xfrm>
            <a:off x="411982" y="100552"/>
            <a:ext cx="11546282" cy="1527281"/>
          </a:xfrm>
        </p:spPr>
        <p:txBody>
          <a:bodyPr>
            <a:noAutofit/>
          </a:bodyPr>
          <a:lstStyle/>
          <a:p>
            <a:pPr algn="l"/>
            <a:r>
              <a:rPr lang="en-US" sz="2400" dirty="0"/>
              <a:t>View (Razor syntax)</a:t>
            </a:r>
            <a:br>
              <a:rPr lang="en-US" sz="2400" dirty="0"/>
            </a:br>
            <a:r>
              <a:rPr lang="en-US" sz="2400" b="1" dirty="0">
                <a:solidFill>
                  <a:srgbClr val="FFFF00"/>
                </a:solidFill>
              </a:rPr>
              <a:t>the inline</a:t>
            </a:r>
            <a:r>
              <a:rPr lang="en-US" sz="2400" dirty="0"/>
              <a:t> : designed to outputting values, not for executing statements cannot directly handle complex logic, such as a method that returns void</a:t>
            </a:r>
            <a:br>
              <a:rPr lang="en-US" sz="2400" dirty="0"/>
            </a:br>
            <a:r>
              <a:rPr lang="en-US" sz="2400" b="1" dirty="0">
                <a:solidFill>
                  <a:srgbClr val="FFFF00"/>
                </a:solidFill>
              </a:rPr>
              <a:t>the block</a:t>
            </a:r>
            <a:r>
              <a:rPr lang="en-US" sz="2400" dirty="0">
                <a:solidFill>
                  <a:srgbClr val="FFFF00"/>
                </a:solidFill>
              </a:rPr>
              <a:t> : </a:t>
            </a:r>
            <a:r>
              <a:rPr lang="en-US" sz="2400" dirty="0"/>
              <a:t>you can call methods that return void </a:t>
            </a:r>
          </a:p>
        </p:txBody>
      </p:sp>
      <p:sp>
        <p:nvSpPr>
          <p:cNvPr id="4" name="Rectangle 1">
            <a:extLst>
              <a:ext uri="{FF2B5EF4-FFF2-40B4-BE49-F238E27FC236}">
                <a16:creationId xmlns:a16="http://schemas.microsoft.com/office/drawing/2014/main" id="{37383CE4-55EC-FBA0-9F27-FC7435955C7D}"/>
              </a:ext>
            </a:extLst>
          </p:cNvPr>
          <p:cNvSpPr>
            <a:spLocks noGrp="1" noChangeArrowheads="1"/>
          </p:cNvSpPr>
          <p:nvPr>
            <p:ph sz="quarter" idx="13"/>
          </p:nvPr>
        </p:nvSpPr>
        <p:spPr bwMode="auto">
          <a:xfrm>
            <a:off x="71064" y="1788920"/>
            <a:ext cx="11887200" cy="48105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Consolas" panose="020B0609020204030204" pitchFamily="49" charset="0"/>
              </a:rPr>
              <a:t>@model </a:t>
            </a:r>
            <a:r>
              <a:rPr kumimoji="0" lang="en-US" altLang="en-US" b="0" i="0" u="none" strike="noStrike" cap="none" normalizeH="0" baseline="0" dirty="0" err="1">
                <a:ln>
                  <a:noFill/>
                </a:ln>
                <a:solidFill>
                  <a:srgbClr val="000000"/>
                </a:solidFill>
                <a:effectLst/>
                <a:latin typeface="Consolas" panose="020B0609020204030204" pitchFamily="49" charset="0"/>
              </a:rPr>
              <a:t>My_MVC_APP.Models.</a:t>
            </a:r>
            <a:r>
              <a:rPr kumimoji="0" lang="en-US" altLang="en-US" b="0" i="0" u="none" strike="noStrike" cap="none" normalizeH="0" baseline="0" dirty="0" err="1">
                <a:ln>
                  <a:noFill/>
                </a:ln>
                <a:solidFill>
                  <a:srgbClr val="2B91AF"/>
                </a:solidFill>
                <a:effectLst/>
                <a:latin typeface="Consolas" panose="020B0609020204030204" pitchFamily="49" charset="0"/>
              </a:rPr>
              <a:t>Course</a:t>
            </a:r>
            <a:r>
              <a:rPr kumimoji="0" lang="en-US" altLang="en-US" b="0" i="0" u="none" strike="noStrike" cap="none" normalizeH="0" baseline="0" dirty="0">
                <a:ln>
                  <a:noFill/>
                </a:ln>
                <a:solidFill>
                  <a:srgbClr val="000000"/>
                </a:solidFill>
                <a:effectLst/>
                <a:latin typeface="Consolas" panose="020B0609020204030204" pitchFamily="49" charset="0"/>
              </a:rPr>
              <a:t>  // inline statement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Consolas" panose="020B0609020204030204" pitchFamily="49" charset="0"/>
              </a:rPr>
              <a:t>// block of code</a:t>
            </a:r>
          </a:p>
          <a:p>
            <a:pPr marL="0" indent="0">
              <a:buNone/>
            </a:pPr>
            <a:r>
              <a:rPr lang="it-IT" sz="1600" dirty="0">
                <a:solidFill>
                  <a:srgbClr val="000000"/>
                </a:solidFill>
                <a:latin typeface="Cascadia Mono" panose="020B0609020000020004" pitchFamily="49" charset="0"/>
              </a:rPr>
              <a:t>@</a:t>
            </a:r>
            <a:r>
              <a:rPr lang="it-IT" sz="1600" dirty="0">
                <a:solidFill>
                  <a:srgbClr val="0000FF"/>
                </a:solidFill>
                <a:latin typeface="Cascadia Mono" panose="020B0609020000020004" pitchFamily="49" charset="0"/>
              </a:rPr>
              <a:t>foreach</a:t>
            </a:r>
            <a:r>
              <a:rPr lang="it-IT" sz="1600" dirty="0">
                <a:solidFill>
                  <a:srgbClr val="000000"/>
                </a:solidFill>
                <a:latin typeface="Cascadia Mono" panose="020B0609020000020004" pitchFamily="49" charset="0"/>
              </a:rPr>
              <a:t>(</a:t>
            </a:r>
            <a:r>
              <a:rPr lang="it-IT" sz="1600" dirty="0">
                <a:solidFill>
                  <a:srgbClr val="2B91AF"/>
                </a:solidFill>
                <a:latin typeface="Cascadia Mono" panose="020B0609020000020004" pitchFamily="49" charset="0"/>
              </a:rPr>
              <a:t>Product</a:t>
            </a:r>
            <a:r>
              <a:rPr lang="it-IT" sz="1600" dirty="0">
                <a:solidFill>
                  <a:srgbClr val="000000"/>
                </a:solidFill>
                <a:latin typeface="Cascadia Mono" panose="020B0609020000020004" pitchFamily="49" charset="0"/>
              </a:rPr>
              <a:t> prod </a:t>
            </a:r>
            <a:r>
              <a:rPr lang="it-IT" sz="1600" dirty="0">
                <a:solidFill>
                  <a:srgbClr val="0000FF"/>
                </a:solidFill>
                <a:latin typeface="Cascadia Mono" panose="020B0609020000020004" pitchFamily="49" charset="0"/>
              </a:rPr>
              <a:t>in</a:t>
            </a:r>
            <a:r>
              <a:rPr lang="it-IT" sz="1600" dirty="0">
                <a:solidFill>
                  <a:srgbClr val="000000"/>
                </a:solidFill>
                <a:latin typeface="Cascadia Mono" panose="020B0609020000020004" pitchFamily="49" charset="0"/>
              </a:rPr>
              <a:t> Model)</a:t>
            </a:r>
          </a:p>
          <a:p>
            <a:pPr marL="0" indent="0">
              <a:buNone/>
            </a:pPr>
            <a:r>
              <a:rPr lang="en-US" sz="1600" dirty="0">
                <a:solidFill>
                  <a:srgbClr val="000000"/>
                </a:solidFill>
                <a:latin typeface="Cascadia Mono" panose="020B0609020000020004" pitchFamily="49" charset="0"/>
              </a:rPr>
              <a:t>{</a:t>
            </a:r>
          </a:p>
          <a:p>
            <a:pPr marL="0" indent="0">
              <a:buNone/>
            </a:pP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&lt;</a:t>
            </a:r>
            <a:r>
              <a:rPr lang="en-US" sz="1600" dirty="0">
                <a:solidFill>
                  <a:srgbClr val="800000"/>
                </a:solidFill>
                <a:latin typeface="Cascadia Mono" panose="020B0609020000020004" pitchFamily="49" charset="0"/>
              </a:rPr>
              <a:t>div</a:t>
            </a:r>
            <a:r>
              <a:rPr lang="en-US" sz="1600" dirty="0">
                <a:solidFill>
                  <a:srgbClr val="000000"/>
                </a:solidFill>
                <a:latin typeface="Cascadia Mono" panose="020B0609020000020004" pitchFamily="49" charset="0"/>
              </a:rPr>
              <a:t> </a:t>
            </a:r>
            <a:r>
              <a:rPr lang="en-US" sz="1600" dirty="0">
                <a:solidFill>
                  <a:srgbClr val="FF0000"/>
                </a:solidFill>
                <a:latin typeface="Cascadia Mono" panose="020B0609020000020004" pitchFamily="49" charset="0"/>
              </a:rPr>
              <a:t>class</a:t>
            </a:r>
            <a:r>
              <a:rPr lang="en-US" sz="1600" dirty="0">
                <a:solidFill>
                  <a:srgbClr val="0000FF"/>
                </a:solidFill>
                <a:latin typeface="Cascadia Mono" panose="020B0609020000020004" pitchFamily="49" charset="0"/>
              </a:rPr>
              <a:t>="card"</a:t>
            </a:r>
            <a:r>
              <a:rPr lang="en-US" sz="1600" dirty="0">
                <a:solidFill>
                  <a:srgbClr val="000000"/>
                </a:solidFill>
                <a:latin typeface="Cascadia Mono" panose="020B0609020000020004" pitchFamily="49" charset="0"/>
              </a:rPr>
              <a:t> </a:t>
            </a:r>
            <a:r>
              <a:rPr lang="en-US" sz="1600" dirty="0">
                <a:solidFill>
                  <a:srgbClr val="FF0000"/>
                </a:solidFill>
                <a:latin typeface="Cascadia Mono" panose="020B0609020000020004" pitchFamily="49" charset="0"/>
              </a:rPr>
              <a:t>style</a:t>
            </a:r>
            <a:r>
              <a:rPr lang="en-US" sz="1600" dirty="0">
                <a:solidFill>
                  <a:srgbClr val="0000FF"/>
                </a:solidFill>
                <a:latin typeface="Cascadia Mono" panose="020B0609020000020004" pitchFamily="49" charset="0"/>
              </a:rPr>
              <a:t>="width: 18rem;"&gt;</a:t>
            </a:r>
            <a:endParaRPr lang="en-US" sz="1600" dirty="0">
              <a:solidFill>
                <a:srgbClr val="000000"/>
              </a:solidFill>
              <a:latin typeface="Cascadia Mono" panose="020B0609020000020004" pitchFamily="49" charset="0"/>
            </a:endParaRPr>
          </a:p>
          <a:p>
            <a:pPr marL="0" indent="0">
              <a:buNone/>
            </a:pP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&lt;</a:t>
            </a:r>
            <a:r>
              <a:rPr lang="en-US" sz="1600" b="1" dirty="0" err="1">
                <a:solidFill>
                  <a:srgbClr val="800080"/>
                </a:solidFill>
                <a:latin typeface="Cascadia Mono" panose="020B0609020000020004" pitchFamily="49" charset="0"/>
              </a:rPr>
              <a:t>img</a:t>
            </a:r>
            <a:r>
              <a:rPr lang="en-US" sz="1600" b="0" dirty="0">
                <a:solidFill>
                  <a:srgbClr val="000000"/>
                </a:solidFill>
                <a:latin typeface="Cascadia Mono" panose="020B0609020000020004" pitchFamily="49" charset="0"/>
              </a:rPr>
              <a:t> </a:t>
            </a:r>
            <a:r>
              <a:rPr lang="en-US" sz="1600" b="0" dirty="0" err="1">
                <a:solidFill>
                  <a:srgbClr val="FF0000"/>
                </a:solidFill>
                <a:latin typeface="Cascadia Mono" panose="020B0609020000020004" pitchFamily="49" charset="0"/>
              </a:rPr>
              <a:t>src</a:t>
            </a:r>
            <a:r>
              <a:rPr lang="en-US" sz="1600" b="0" dirty="0">
                <a:solidFill>
                  <a:srgbClr val="0000FF"/>
                </a:solidFill>
                <a:latin typeface="Cascadia Mono" panose="020B0609020000020004" pitchFamily="49" charset="0"/>
              </a:rPr>
              <a:t>="~/images/</a:t>
            </a:r>
            <a:r>
              <a:rPr lang="en-US" sz="1600" b="0" dirty="0">
                <a:solidFill>
                  <a:srgbClr val="000000"/>
                </a:solidFill>
                <a:latin typeface="Cascadia Mono" panose="020B0609020000020004" pitchFamily="49" charset="0"/>
              </a:rPr>
              <a:t>@prod.image</a:t>
            </a:r>
            <a:r>
              <a:rPr lang="en-US" sz="1600" b="0" dirty="0">
                <a:solidFill>
                  <a:srgbClr val="0000FF"/>
                </a:solidFill>
                <a:latin typeface="Cascadia Mono" panose="020B0609020000020004" pitchFamily="49" charset="0"/>
              </a:rPr>
              <a:t>"</a:t>
            </a:r>
            <a:r>
              <a:rPr lang="en-US" sz="1600" b="0" dirty="0">
                <a:solidFill>
                  <a:srgbClr val="000000"/>
                </a:solidFill>
                <a:latin typeface="Cascadia Mono" panose="020B0609020000020004" pitchFamily="49" charset="0"/>
              </a:rPr>
              <a:t> </a:t>
            </a:r>
            <a:r>
              <a:rPr lang="en-US" sz="1600" b="0" dirty="0">
                <a:solidFill>
                  <a:srgbClr val="FF0000"/>
                </a:solidFill>
                <a:latin typeface="Cascadia Mono" panose="020B0609020000020004" pitchFamily="49" charset="0"/>
              </a:rPr>
              <a:t>class</a:t>
            </a:r>
            <a:r>
              <a:rPr lang="en-US" sz="1600" b="0" dirty="0">
                <a:solidFill>
                  <a:srgbClr val="0000FF"/>
                </a:solidFill>
                <a:latin typeface="Cascadia Mono" panose="020B0609020000020004" pitchFamily="49" charset="0"/>
              </a:rPr>
              <a:t>="card-</a:t>
            </a:r>
            <a:r>
              <a:rPr lang="en-US" sz="1600" b="0" dirty="0" err="1">
                <a:solidFill>
                  <a:srgbClr val="0000FF"/>
                </a:solidFill>
                <a:latin typeface="Cascadia Mono" panose="020B0609020000020004" pitchFamily="49" charset="0"/>
              </a:rPr>
              <a:t>img</a:t>
            </a:r>
            <a:r>
              <a:rPr lang="en-US" sz="1600" b="0" dirty="0">
                <a:solidFill>
                  <a:srgbClr val="0000FF"/>
                </a:solidFill>
                <a:latin typeface="Cascadia Mono" panose="020B0609020000020004" pitchFamily="49" charset="0"/>
              </a:rPr>
              <a:t>-top"</a:t>
            </a:r>
            <a:r>
              <a:rPr lang="en-US" sz="1600" b="0" dirty="0">
                <a:solidFill>
                  <a:srgbClr val="000000"/>
                </a:solidFill>
                <a:latin typeface="Cascadia Mono" panose="020B0609020000020004" pitchFamily="49" charset="0"/>
              </a:rPr>
              <a:t> </a:t>
            </a:r>
            <a:r>
              <a:rPr lang="en-US" sz="1600" b="0" dirty="0">
                <a:solidFill>
                  <a:srgbClr val="FF0000"/>
                </a:solidFill>
                <a:latin typeface="Cascadia Mono" panose="020B0609020000020004" pitchFamily="49" charset="0"/>
              </a:rPr>
              <a:t>alt</a:t>
            </a:r>
            <a:r>
              <a:rPr lang="en-US" sz="1600" b="0" dirty="0">
                <a:solidFill>
                  <a:srgbClr val="0000FF"/>
                </a:solidFill>
                <a:latin typeface="Cascadia Mono" panose="020B0609020000020004" pitchFamily="49" charset="0"/>
              </a:rPr>
              <a:t>="..."&gt;</a:t>
            </a:r>
            <a:endParaRPr lang="en-US" sz="1600" b="0" dirty="0">
              <a:solidFill>
                <a:srgbClr val="000000"/>
              </a:solidFill>
              <a:latin typeface="Cascadia Mono" panose="020B0609020000020004" pitchFamily="49" charset="0"/>
            </a:endParaRPr>
          </a:p>
          <a:p>
            <a:pPr marL="0" indent="0">
              <a:buNone/>
            </a:pPr>
            <a:r>
              <a:rPr lang="en-US" sz="1600" b="0" dirty="0">
                <a:solidFill>
                  <a:srgbClr val="000000"/>
                </a:solidFill>
                <a:latin typeface="Cascadia Mono" panose="020B0609020000020004" pitchFamily="49" charset="0"/>
              </a:rPr>
              <a:t>       </a:t>
            </a:r>
            <a:r>
              <a:rPr lang="en-US" sz="1600" b="0" dirty="0">
                <a:solidFill>
                  <a:srgbClr val="0000FF"/>
                </a:solidFill>
                <a:latin typeface="Cascadia Mono" panose="020B0609020000020004" pitchFamily="49" charset="0"/>
              </a:rPr>
              <a:t>&lt;</a:t>
            </a:r>
            <a:r>
              <a:rPr lang="en-US" sz="1600" b="0" dirty="0">
                <a:solidFill>
                  <a:srgbClr val="800000"/>
                </a:solidFill>
                <a:latin typeface="Cascadia Mono" panose="020B0609020000020004" pitchFamily="49" charset="0"/>
              </a:rPr>
              <a:t>div</a:t>
            </a:r>
            <a:r>
              <a:rPr lang="en-US" sz="1600" b="0" dirty="0">
                <a:solidFill>
                  <a:srgbClr val="000000"/>
                </a:solidFill>
                <a:latin typeface="Cascadia Mono" panose="020B0609020000020004" pitchFamily="49" charset="0"/>
              </a:rPr>
              <a:t> </a:t>
            </a:r>
            <a:r>
              <a:rPr lang="en-US" sz="1600" b="0" dirty="0">
                <a:solidFill>
                  <a:srgbClr val="FF0000"/>
                </a:solidFill>
                <a:latin typeface="Cascadia Mono" panose="020B0609020000020004" pitchFamily="49" charset="0"/>
              </a:rPr>
              <a:t>class</a:t>
            </a:r>
            <a:r>
              <a:rPr lang="en-US" sz="1600" b="0" dirty="0">
                <a:solidFill>
                  <a:srgbClr val="0000FF"/>
                </a:solidFill>
                <a:latin typeface="Cascadia Mono" panose="020B0609020000020004" pitchFamily="49" charset="0"/>
              </a:rPr>
              <a:t>="card-body"&gt;</a:t>
            </a:r>
            <a:endParaRPr lang="en-US" sz="1600" b="0" dirty="0">
              <a:solidFill>
                <a:srgbClr val="000000"/>
              </a:solidFill>
              <a:latin typeface="Cascadia Mono" panose="020B0609020000020004" pitchFamily="49" charset="0"/>
            </a:endParaRPr>
          </a:p>
          <a:p>
            <a:pPr marL="0" indent="0">
              <a:buNone/>
            </a:pPr>
            <a:r>
              <a:rPr lang="pt-BR" sz="1600" b="0" dirty="0">
                <a:solidFill>
                  <a:srgbClr val="000000"/>
                </a:solidFill>
                <a:latin typeface="Cascadia Mono" panose="020B0609020000020004" pitchFamily="49" charset="0"/>
              </a:rPr>
              <a:t>       </a:t>
            </a:r>
            <a:r>
              <a:rPr lang="pt-BR" sz="1600" b="0" dirty="0">
                <a:solidFill>
                  <a:srgbClr val="0000FF"/>
                </a:solidFill>
                <a:latin typeface="Cascadia Mono" panose="020B0609020000020004" pitchFamily="49" charset="0"/>
              </a:rPr>
              <a:t>&lt;</a:t>
            </a:r>
            <a:r>
              <a:rPr lang="pt-BR" sz="1600" b="0" dirty="0">
                <a:solidFill>
                  <a:srgbClr val="800000"/>
                </a:solidFill>
                <a:latin typeface="Cascadia Mono" panose="020B0609020000020004" pitchFamily="49" charset="0"/>
              </a:rPr>
              <a:t>h5</a:t>
            </a:r>
            <a:r>
              <a:rPr lang="pt-BR" sz="1600" b="0" dirty="0">
                <a:solidFill>
                  <a:srgbClr val="000000"/>
                </a:solidFill>
                <a:latin typeface="Cascadia Mono" panose="020B0609020000020004" pitchFamily="49" charset="0"/>
              </a:rPr>
              <a:t> </a:t>
            </a:r>
            <a:r>
              <a:rPr lang="pt-BR" sz="1600" b="0" dirty="0">
                <a:solidFill>
                  <a:srgbClr val="FF0000"/>
                </a:solidFill>
                <a:latin typeface="Cascadia Mono" panose="020B0609020000020004" pitchFamily="49" charset="0"/>
              </a:rPr>
              <a:t>class</a:t>
            </a:r>
            <a:r>
              <a:rPr lang="pt-BR" sz="1600" b="0" dirty="0">
                <a:solidFill>
                  <a:srgbClr val="0000FF"/>
                </a:solidFill>
                <a:latin typeface="Cascadia Mono" panose="020B0609020000020004" pitchFamily="49" charset="0"/>
              </a:rPr>
              <a:t>="card-title"&gt;</a:t>
            </a:r>
            <a:r>
              <a:rPr lang="pt-BR" sz="1600" b="0" dirty="0">
                <a:solidFill>
                  <a:srgbClr val="000000"/>
                </a:solidFill>
                <a:latin typeface="Cascadia Mono" panose="020B0609020000020004" pitchFamily="49" charset="0"/>
              </a:rPr>
              <a:t>@prod.name</a:t>
            </a:r>
            <a:r>
              <a:rPr lang="pt-BR" sz="1600" b="0" dirty="0">
                <a:solidFill>
                  <a:srgbClr val="0000FF"/>
                </a:solidFill>
                <a:latin typeface="Cascadia Mono" panose="020B0609020000020004" pitchFamily="49" charset="0"/>
              </a:rPr>
              <a:t>&lt;/</a:t>
            </a:r>
            <a:r>
              <a:rPr lang="pt-BR" sz="1600" b="0" dirty="0">
                <a:solidFill>
                  <a:srgbClr val="800000"/>
                </a:solidFill>
                <a:latin typeface="Cascadia Mono" panose="020B0609020000020004" pitchFamily="49" charset="0"/>
              </a:rPr>
              <a:t>h5</a:t>
            </a:r>
            <a:r>
              <a:rPr lang="pt-BR" sz="1600" b="0" dirty="0">
                <a:solidFill>
                  <a:srgbClr val="0000FF"/>
                </a:solidFill>
                <a:latin typeface="Cascadia Mono" panose="020B0609020000020004" pitchFamily="49" charset="0"/>
              </a:rPr>
              <a:t>&gt;</a:t>
            </a:r>
            <a:endParaRPr lang="pt-BR" sz="1600" b="0" dirty="0">
              <a:solidFill>
                <a:srgbClr val="000000"/>
              </a:solidFill>
              <a:latin typeface="Cascadia Mono" panose="020B0609020000020004" pitchFamily="49" charset="0"/>
            </a:endParaRPr>
          </a:p>
          <a:p>
            <a:pPr marL="0" indent="0">
              <a:buNone/>
            </a:pPr>
            <a:r>
              <a:rPr lang="en-US" sz="1600" b="0" dirty="0">
                <a:solidFill>
                  <a:srgbClr val="000000"/>
                </a:solidFill>
                <a:latin typeface="Cascadia Mono" panose="020B0609020000020004" pitchFamily="49" charset="0"/>
              </a:rPr>
              <a:t>       </a:t>
            </a:r>
            <a:r>
              <a:rPr lang="en-US" sz="1600" b="0" dirty="0">
                <a:solidFill>
                  <a:srgbClr val="0000FF"/>
                </a:solidFill>
                <a:latin typeface="Cascadia Mono" panose="020B0609020000020004" pitchFamily="49" charset="0"/>
              </a:rPr>
              <a:t>&lt;</a:t>
            </a:r>
            <a:r>
              <a:rPr lang="en-US" sz="1600" b="0" dirty="0">
                <a:solidFill>
                  <a:srgbClr val="800000"/>
                </a:solidFill>
                <a:latin typeface="Cascadia Mono" panose="020B0609020000020004" pitchFamily="49" charset="0"/>
              </a:rPr>
              <a:t>p</a:t>
            </a:r>
            <a:r>
              <a:rPr lang="en-US" sz="1600" b="0" dirty="0">
                <a:solidFill>
                  <a:srgbClr val="000000"/>
                </a:solidFill>
                <a:latin typeface="Cascadia Mono" panose="020B0609020000020004" pitchFamily="49" charset="0"/>
              </a:rPr>
              <a:t> </a:t>
            </a:r>
            <a:r>
              <a:rPr lang="en-US" sz="1600" b="0" dirty="0">
                <a:solidFill>
                  <a:srgbClr val="FF0000"/>
                </a:solidFill>
                <a:latin typeface="Cascadia Mono" panose="020B0609020000020004" pitchFamily="49" charset="0"/>
              </a:rPr>
              <a:t>class</a:t>
            </a:r>
            <a:r>
              <a:rPr lang="en-US" sz="1600" b="0" dirty="0">
                <a:solidFill>
                  <a:srgbClr val="0000FF"/>
                </a:solidFill>
                <a:latin typeface="Cascadia Mono" panose="020B0609020000020004" pitchFamily="49" charset="0"/>
              </a:rPr>
              <a:t>="card-text"&gt;</a:t>
            </a:r>
            <a:r>
              <a:rPr lang="en-US" sz="1600" b="0" dirty="0">
                <a:solidFill>
                  <a:srgbClr val="000000"/>
                </a:solidFill>
                <a:latin typeface="Cascadia Mono" panose="020B0609020000020004" pitchFamily="49" charset="0"/>
              </a:rPr>
              <a:t>price: @prod.price$</a:t>
            </a:r>
            <a:r>
              <a:rPr lang="en-US" sz="1600" b="0" dirty="0">
                <a:solidFill>
                  <a:srgbClr val="0000FF"/>
                </a:solidFill>
                <a:latin typeface="Cascadia Mono" panose="020B0609020000020004" pitchFamily="49" charset="0"/>
              </a:rPr>
              <a:t>&lt;/</a:t>
            </a:r>
            <a:r>
              <a:rPr lang="en-US" sz="1600" b="0" dirty="0">
                <a:solidFill>
                  <a:srgbClr val="800000"/>
                </a:solidFill>
                <a:latin typeface="Cascadia Mono" panose="020B0609020000020004" pitchFamily="49" charset="0"/>
              </a:rPr>
              <a:t>p</a:t>
            </a:r>
            <a:r>
              <a:rPr lang="en-US" sz="1600" b="0" dirty="0">
                <a:solidFill>
                  <a:srgbClr val="0000FF"/>
                </a:solidFill>
                <a:latin typeface="Cascadia Mono" panose="020B0609020000020004" pitchFamily="49" charset="0"/>
              </a:rPr>
              <a:t>&gt;</a:t>
            </a:r>
            <a:endParaRPr lang="en-US" sz="1600" b="0" dirty="0">
              <a:solidFill>
                <a:srgbClr val="000000"/>
              </a:solidFill>
              <a:latin typeface="Cascadia Mono" panose="020B0609020000020004" pitchFamily="49" charset="0"/>
            </a:endParaRPr>
          </a:p>
          <a:p>
            <a:pPr marL="0" indent="0">
              <a:buNone/>
            </a:pPr>
            <a:r>
              <a:rPr lang="en-US" sz="1600" b="0" dirty="0">
                <a:solidFill>
                  <a:srgbClr val="000000"/>
                </a:solidFill>
                <a:latin typeface="Cascadia Mono" panose="020B0609020000020004" pitchFamily="49" charset="0"/>
              </a:rPr>
              <a:t>      	</a:t>
            </a:r>
            <a:r>
              <a:rPr lang="en-US" sz="1600" b="0" dirty="0">
                <a:solidFill>
                  <a:srgbClr val="0000FF"/>
                </a:solidFill>
                <a:latin typeface="Cascadia Mono" panose="020B0609020000020004" pitchFamily="49" charset="0"/>
              </a:rPr>
              <a:t>&lt;</a:t>
            </a:r>
            <a:r>
              <a:rPr lang="en-US" sz="1600" b="0" dirty="0">
                <a:solidFill>
                  <a:srgbClr val="800000"/>
                </a:solidFill>
                <a:latin typeface="Cascadia Mono" panose="020B0609020000020004" pitchFamily="49" charset="0"/>
              </a:rPr>
              <a:t>a</a:t>
            </a:r>
            <a:r>
              <a:rPr lang="en-US" sz="1600" b="0" dirty="0">
                <a:solidFill>
                  <a:srgbClr val="000000"/>
                </a:solidFill>
                <a:latin typeface="Cascadia Mono" panose="020B0609020000020004" pitchFamily="49" charset="0"/>
              </a:rPr>
              <a:t> </a:t>
            </a:r>
            <a:r>
              <a:rPr lang="en-US" sz="1600" b="0" dirty="0" err="1">
                <a:solidFill>
                  <a:srgbClr val="FF0000"/>
                </a:solidFill>
                <a:latin typeface="Cascadia Mono" panose="020B0609020000020004" pitchFamily="49" charset="0"/>
              </a:rPr>
              <a:t>href</a:t>
            </a:r>
            <a:r>
              <a:rPr lang="en-US" sz="1600" b="0" dirty="0">
                <a:solidFill>
                  <a:srgbClr val="0000FF"/>
                </a:solidFill>
                <a:latin typeface="Cascadia Mono" panose="020B0609020000020004" pitchFamily="49" charset="0"/>
              </a:rPr>
              <a:t>="/product/details/</a:t>
            </a:r>
            <a:r>
              <a:rPr lang="en-US" sz="1600" b="0" dirty="0">
                <a:solidFill>
                  <a:srgbClr val="000000"/>
                </a:solidFill>
                <a:latin typeface="Cascadia Mono" panose="020B0609020000020004" pitchFamily="49" charset="0"/>
              </a:rPr>
              <a:t>@prod.id</a:t>
            </a:r>
            <a:r>
              <a:rPr lang="en-US" sz="1600" b="0" dirty="0">
                <a:solidFill>
                  <a:srgbClr val="0000FF"/>
                </a:solidFill>
                <a:latin typeface="Cascadia Mono" panose="020B0609020000020004" pitchFamily="49" charset="0"/>
              </a:rPr>
              <a:t>"</a:t>
            </a:r>
            <a:r>
              <a:rPr lang="en-US" sz="1600" b="0" dirty="0">
                <a:solidFill>
                  <a:srgbClr val="000000"/>
                </a:solidFill>
                <a:latin typeface="Cascadia Mono" panose="020B0609020000020004" pitchFamily="49" charset="0"/>
              </a:rPr>
              <a:t> </a:t>
            </a:r>
            <a:r>
              <a:rPr lang="en-US" sz="1600" b="0" dirty="0">
                <a:solidFill>
                  <a:srgbClr val="FF0000"/>
                </a:solidFill>
                <a:latin typeface="Cascadia Mono" panose="020B0609020000020004" pitchFamily="49" charset="0"/>
              </a:rPr>
              <a:t>class</a:t>
            </a:r>
            <a:r>
              <a:rPr lang="en-US" sz="1600" b="0" dirty="0">
                <a:solidFill>
                  <a:srgbClr val="0000FF"/>
                </a:solidFill>
                <a:latin typeface="Cascadia Mono" panose="020B0609020000020004" pitchFamily="49" charset="0"/>
              </a:rPr>
              <a:t>="</a:t>
            </a:r>
            <a:r>
              <a:rPr lang="en-US" sz="1600" b="0" dirty="0" err="1">
                <a:solidFill>
                  <a:srgbClr val="0000FF"/>
                </a:solidFill>
                <a:latin typeface="Cascadia Mono" panose="020B0609020000020004" pitchFamily="49" charset="0"/>
              </a:rPr>
              <a:t>btn</a:t>
            </a:r>
            <a:r>
              <a:rPr lang="en-US" sz="1600" b="0" dirty="0">
                <a:solidFill>
                  <a:srgbClr val="0000FF"/>
                </a:solidFill>
                <a:latin typeface="Cascadia Mono" panose="020B0609020000020004" pitchFamily="49" charset="0"/>
              </a:rPr>
              <a:t> </a:t>
            </a:r>
            <a:r>
              <a:rPr lang="en-US" sz="1600" b="0" dirty="0" err="1">
                <a:solidFill>
                  <a:srgbClr val="0000FF"/>
                </a:solidFill>
                <a:latin typeface="Cascadia Mono" panose="020B0609020000020004" pitchFamily="49" charset="0"/>
              </a:rPr>
              <a:t>btn</a:t>
            </a:r>
            <a:r>
              <a:rPr lang="en-US" sz="1600" b="0" dirty="0">
                <a:solidFill>
                  <a:srgbClr val="0000FF"/>
                </a:solidFill>
                <a:latin typeface="Cascadia Mono" panose="020B0609020000020004" pitchFamily="49" charset="0"/>
              </a:rPr>
              <a:t>-primary"&gt;</a:t>
            </a:r>
            <a:r>
              <a:rPr lang="en-US" sz="1600" b="0" dirty="0">
                <a:solidFill>
                  <a:srgbClr val="000000"/>
                </a:solidFill>
                <a:latin typeface="Cascadia Mono" panose="020B0609020000020004" pitchFamily="49" charset="0"/>
              </a:rPr>
              <a:t>more details</a:t>
            </a:r>
            <a:r>
              <a:rPr lang="en-US" sz="1600" b="0" dirty="0">
                <a:solidFill>
                  <a:srgbClr val="0000FF"/>
                </a:solidFill>
                <a:latin typeface="Cascadia Mono" panose="020B0609020000020004" pitchFamily="49" charset="0"/>
              </a:rPr>
              <a:t>&lt;/</a:t>
            </a:r>
            <a:r>
              <a:rPr lang="en-US" sz="1600" b="0" dirty="0">
                <a:solidFill>
                  <a:srgbClr val="800000"/>
                </a:solidFill>
                <a:latin typeface="Cascadia Mono" panose="020B0609020000020004" pitchFamily="49" charset="0"/>
              </a:rPr>
              <a:t>a</a:t>
            </a:r>
            <a:r>
              <a:rPr lang="en-US" sz="1600" b="0" dirty="0">
                <a:solidFill>
                  <a:srgbClr val="0000FF"/>
                </a:solidFill>
                <a:latin typeface="Cascadia Mono" panose="020B0609020000020004" pitchFamily="49" charset="0"/>
              </a:rPr>
              <a:t>&gt;</a:t>
            </a:r>
            <a:endParaRPr lang="en-US" sz="1600" b="0" dirty="0">
              <a:solidFill>
                <a:srgbClr val="000000"/>
              </a:solidFill>
              <a:latin typeface="Cascadia Mono" panose="020B0609020000020004" pitchFamily="49" charset="0"/>
            </a:endParaRPr>
          </a:p>
          <a:p>
            <a:pPr marL="0" indent="0">
              <a:buNone/>
            </a:pPr>
            <a:r>
              <a:rPr lang="en-US" sz="1600" b="0" dirty="0">
                <a:solidFill>
                  <a:srgbClr val="000000"/>
                </a:solidFill>
                <a:latin typeface="Cascadia Mono" panose="020B0609020000020004" pitchFamily="49" charset="0"/>
              </a:rPr>
              <a:t>   </a:t>
            </a:r>
            <a:r>
              <a:rPr lang="en-US" sz="1600" b="0" dirty="0">
                <a:solidFill>
                  <a:srgbClr val="0000FF"/>
                </a:solidFill>
                <a:latin typeface="Cascadia Mono" panose="020B0609020000020004" pitchFamily="49" charset="0"/>
              </a:rPr>
              <a:t>&lt;/</a:t>
            </a:r>
            <a:r>
              <a:rPr lang="en-US" sz="1600" b="0" dirty="0">
                <a:solidFill>
                  <a:srgbClr val="800000"/>
                </a:solidFill>
                <a:latin typeface="Cascadia Mono" panose="020B0609020000020004" pitchFamily="49" charset="0"/>
              </a:rPr>
              <a:t>div</a:t>
            </a:r>
            <a:r>
              <a:rPr lang="en-US" sz="1600" b="0" dirty="0">
                <a:solidFill>
                  <a:srgbClr val="0000FF"/>
                </a:solidFill>
                <a:latin typeface="Cascadia Mono" panose="020B0609020000020004" pitchFamily="49" charset="0"/>
              </a:rPr>
              <a:t>&gt;</a:t>
            </a:r>
            <a:endParaRPr lang="en-US" sz="1600" b="0" dirty="0">
              <a:solidFill>
                <a:srgbClr val="000000"/>
              </a:solidFill>
              <a:latin typeface="Cascadia Mono" panose="020B0609020000020004" pitchFamily="49" charset="0"/>
            </a:endParaRPr>
          </a:p>
          <a:p>
            <a:pPr marL="0" indent="0">
              <a:buNone/>
            </a:pPr>
            <a:r>
              <a:rPr lang="en-US" sz="1600" b="0" dirty="0">
                <a:solidFill>
                  <a:srgbClr val="000000"/>
                </a:solidFill>
                <a:latin typeface="Cascadia Mono" panose="020B0609020000020004" pitchFamily="49" charset="0"/>
              </a:rPr>
              <a:t>}</a:t>
            </a:r>
            <a:r>
              <a:rPr kumimoji="0" lang="en-US" altLang="en-US" b="0" i="0" u="none" strike="noStrike" cap="none" normalizeH="0" baseline="0" dirty="0">
                <a:ln>
                  <a:noFill/>
                </a:ln>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19845327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5BF7A-B9E1-5F48-5840-C8A6AA636AC6}"/>
              </a:ext>
            </a:extLst>
          </p:cNvPr>
          <p:cNvSpPr>
            <a:spLocks noGrp="1"/>
          </p:cNvSpPr>
          <p:nvPr>
            <p:ph type="title"/>
          </p:nvPr>
        </p:nvSpPr>
        <p:spPr>
          <a:xfrm>
            <a:off x="903730" y="37708"/>
            <a:ext cx="10353761" cy="681872"/>
          </a:xfrm>
        </p:spPr>
        <p:txBody>
          <a:bodyPr>
            <a:normAutofit fontScale="90000"/>
          </a:bodyPr>
          <a:lstStyle/>
          <a:p>
            <a:r>
              <a:rPr lang="en-US" dirty="0"/>
              <a:t>View </a:t>
            </a:r>
          </a:p>
        </p:txBody>
      </p:sp>
      <p:sp>
        <p:nvSpPr>
          <p:cNvPr id="3" name="Content Placeholder 2">
            <a:extLst>
              <a:ext uri="{FF2B5EF4-FFF2-40B4-BE49-F238E27FC236}">
                <a16:creationId xmlns:a16="http://schemas.microsoft.com/office/drawing/2014/main" id="{BE3E368D-379D-34EE-CAB8-3DEC6C02C036}"/>
              </a:ext>
            </a:extLst>
          </p:cNvPr>
          <p:cNvSpPr>
            <a:spLocks noGrp="1"/>
          </p:cNvSpPr>
          <p:nvPr>
            <p:ph sz="quarter" idx="13"/>
          </p:nvPr>
        </p:nvSpPr>
        <p:spPr>
          <a:xfrm>
            <a:off x="84841" y="681872"/>
            <a:ext cx="11981468" cy="5813196"/>
          </a:xfrm>
        </p:spPr>
        <p:txBody>
          <a:bodyPr/>
          <a:lstStyle/>
          <a:p>
            <a:r>
              <a:rPr lang="en-US" dirty="0"/>
              <a:t>When Action  at TestController returns a view  the compiler search for this view in Views folder at Test Folder if it doesn’t exist it will search at Shared Folder if it doesn’t exist also it will return an error</a:t>
            </a:r>
          </a:p>
          <a:p>
            <a:r>
              <a:rPr lang="en-US" dirty="0"/>
              <a:t>The view at background is converted to class and this class inherits from built in MVC class </a:t>
            </a:r>
            <a:r>
              <a:rPr lang="en-US" b="1" dirty="0">
                <a:solidFill>
                  <a:srgbClr val="FF0000"/>
                </a:solidFill>
              </a:rPr>
              <a:t>RazorPage&lt;T&gt;</a:t>
            </a:r>
            <a:r>
              <a:rPr lang="en-US" dirty="0"/>
              <a:t> that has a property Model </a:t>
            </a:r>
            <a:r>
              <a:rPr lang="en-US" dirty="0">
                <a:sym typeface="Wingdings" panose="05000000000000000000" pitchFamily="2" charset="2"/>
              </a:rPr>
              <a:t> public T Model {get; set;}, you can determine the type of T at run-time  View("Test", studentModel), at View @model Student   this means the type of generic class (RazorPage&lt;T&gt;) will be RazorPage&lt;Student&gt;  class </a:t>
            </a:r>
            <a:r>
              <a:rPr lang="en-US" dirty="0" err="1">
                <a:sym typeface="Wingdings" panose="05000000000000000000" pitchFamily="2" charset="2"/>
              </a:rPr>
              <a:t>TestView</a:t>
            </a:r>
            <a:r>
              <a:rPr lang="en-US" dirty="0">
                <a:sym typeface="Wingdings" panose="05000000000000000000" pitchFamily="2" charset="2"/>
              </a:rPr>
              <a:t>: </a:t>
            </a:r>
            <a:r>
              <a:rPr lang="en-US" dirty="0" err="1">
                <a:sym typeface="Wingdings" panose="05000000000000000000" pitchFamily="2" charset="2"/>
              </a:rPr>
              <a:t>RazorView</a:t>
            </a:r>
            <a:r>
              <a:rPr lang="en-US" dirty="0">
                <a:sym typeface="Wingdings" panose="05000000000000000000" pitchFamily="2" charset="2"/>
              </a:rPr>
              <a:t>&lt;Student&gt;  , public Student Model {get; set;}</a:t>
            </a:r>
          </a:p>
          <a:p>
            <a:r>
              <a:rPr lang="en-US" dirty="0">
                <a:sym typeface="Wingdings" panose="05000000000000000000" pitchFamily="2" charset="2"/>
              </a:rPr>
              <a:t> if you do not determine the type of generic class, it will consider as dynamic</a:t>
            </a:r>
          </a:p>
          <a:p>
            <a:r>
              <a:rPr lang="en-US" dirty="0">
                <a:sym typeface="Wingdings" panose="05000000000000000000" pitchFamily="2" charset="2"/>
              </a:rPr>
              <a:t>At View Folder there is _ViewImports.cshtml file that contains all using that any view can see, and you can add any another using of any class or folder</a:t>
            </a:r>
            <a:endParaRPr lang="en-US" dirty="0"/>
          </a:p>
        </p:txBody>
      </p:sp>
    </p:spTree>
    <p:extLst>
      <p:ext uri="{BB962C8B-B14F-4D97-AF65-F5344CB8AC3E}">
        <p14:creationId xmlns:p14="http://schemas.microsoft.com/office/powerpoint/2010/main" val="2096521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8A77D-5782-F2A7-B431-7146CDE02BF4}"/>
              </a:ext>
            </a:extLst>
          </p:cNvPr>
          <p:cNvSpPr>
            <a:spLocks noGrp="1"/>
          </p:cNvSpPr>
          <p:nvPr>
            <p:ph type="title"/>
          </p:nvPr>
        </p:nvSpPr>
        <p:spPr>
          <a:xfrm>
            <a:off x="122548" y="81699"/>
            <a:ext cx="12069452" cy="766713"/>
          </a:xfrm>
        </p:spPr>
        <p:txBody>
          <a:bodyPr>
            <a:normAutofit fontScale="90000"/>
          </a:bodyPr>
          <a:lstStyle/>
          <a:p>
            <a:r>
              <a:rPr lang="en-US" dirty="0"/>
              <a:t>sending data to view</a:t>
            </a:r>
            <a:br>
              <a:rPr lang="en-US" dirty="0"/>
            </a:br>
            <a:r>
              <a:rPr lang="en-US" dirty="0"/>
              <a:t>using view model</a:t>
            </a:r>
          </a:p>
        </p:txBody>
      </p:sp>
      <p:sp>
        <p:nvSpPr>
          <p:cNvPr id="3" name="Content Placeholder 2">
            <a:extLst>
              <a:ext uri="{FF2B5EF4-FFF2-40B4-BE49-F238E27FC236}">
                <a16:creationId xmlns:a16="http://schemas.microsoft.com/office/drawing/2014/main" id="{939A29AE-B7F4-7F19-F881-03E52066A424}"/>
              </a:ext>
            </a:extLst>
          </p:cNvPr>
          <p:cNvSpPr>
            <a:spLocks noGrp="1"/>
          </p:cNvSpPr>
          <p:nvPr>
            <p:ph sz="quarter" idx="13"/>
          </p:nvPr>
        </p:nvSpPr>
        <p:spPr>
          <a:xfrm>
            <a:off x="188536" y="848411"/>
            <a:ext cx="11880916" cy="5778631"/>
          </a:xfrm>
        </p:spPr>
        <p:txBody>
          <a:bodyPr>
            <a:normAutofit/>
          </a:bodyPr>
          <a:lstStyle/>
          <a:p>
            <a:pPr marL="0" indent="0">
              <a:buNone/>
            </a:pPr>
            <a:r>
              <a:rPr lang="en-US" dirty="0"/>
              <a:t>public IActionResult Test()</a:t>
            </a:r>
            <a:br>
              <a:rPr lang="en-US" dirty="0"/>
            </a:br>
            <a:r>
              <a:rPr lang="en-US" dirty="0"/>
              <a:t>{</a:t>
            </a:r>
            <a:br>
              <a:rPr lang="en-US" dirty="0"/>
            </a:br>
            <a:r>
              <a:rPr lang="en-US" dirty="0"/>
              <a:t>     var </a:t>
            </a:r>
            <a:r>
              <a:rPr lang="en-US" dirty="0" err="1"/>
              <a:t>mycourse</a:t>
            </a:r>
            <a:r>
              <a:rPr lang="en-US" dirty="0"/>
              <a:t> = new Course() {ID = 1, Name = "MVC"};</a:t>
            </a:r>
            <a:br>
              <a:rPr lang="en-US" dirty="0"/>
            </a:br>
            <a:r>
              <a:rPr lang="en-US" dirty="0"/>
              <a:t>     return View("</a:t>
            </a:r>
            <a:r>
              <a:rPr lang="en-US" dirty="0" err="1"/>
              <a:t>resultView</a:t>
            </a:r>
            <a:r>
              <a:rPr lang="en-US" dirty="0"/>
              <a:t>",</a:t>
            </a:r>
            <a:r>
              <a:rPr lang="en-US" dirty="0" err="1"/>
              <a:t>mycourse</a:t>
            </a:r>
            <a:r>
              <a:rPr lang="en-US" dirty="0"/>
              <a:t>); // the value Model property will by </a:t>
            </a:r>
            <a:r>
              <a:rPr lang="en-US" dirty="0" err="1"/>
              <a:t>mycourse</a:t>
            </a:r>
            <a:br>
              <a:rPr lang="en-US" dirty="0"/>
            </a:br>
            <a:r>
              <a:rPr lang="en-US" dirty="0"/>
              <a:t>}</a:t>
            </a:r>
          </a:p>
          <a:p>
            <a:r>
              <a:rPr lang="en-US" dirty="0"/>
              <a:t>At View</a:t>
            </a:r>
          </a:p>
          <a:p>
            <a:pPr marL="0" indent="0">
              <a:buNone/>
            </a:pPr>
            <a:r>
              <a:rPr lang="en-US" dirty="0"/>
              <a:t>@model Course;  </a:t>
            </a:r>
            <a:r>
              <a:rPr lang="en-US" sz="1800" dirty="0"/>
              <a:t>//specifies the type of the Model that the view expects to receive from the controller                      		   // This setup ensures that the view is strongly-typed with the Course</a:t>
            </a:r>
            <a:endParaRPr lang="en-US" dirty="0"/>
          </a:p>
          <a:p>
            <a:pPr marL="0" indent="0">
              <a:buNone/>
            </a:pPr>
            <a:r>
              <a:rPr lang="pt-BR" dirty="0"/>
              <a:t>&lt;h5 class="card-title"&gt;@Model.Name&lt;/h5&gt;</a:t>
            </a:r>
          </a:p>
          <a:p>
            <a:pPr marL="0" indent="0">
              <a:buNone/>
            </a:pPr>
            <a:r>
              <a:rPr lang="pt-BR" dirty="0"/>
              <a:t>&lt;h5 class="card-title"&gt;@Model.ID&lt;/h5&gt;</a:t>
            </a:r>
            <a:endParaRPr lang="en-US" dirty="0"/>
          </a:p>
          <a:p>
            <a:pPr marL="0" indent="0">
              <a:buNone/>
            </a:pPr>
            <a:r>
              <a:rPr lang="en-US" sz="2800" b="1" dirty="0">
                <a:solidFill>
                  <a:srgbClr val="FF0000"/>
                </a:solidFill>
              </a:rPr>
              <a:t>@model: </a:t>
            </a:r>
            <a:r>
              <a:rPr lang="en-US" sz="2000" dirty="0"/>
              <a:t>specifies the type of the Model that the view expects to receive from the controller.</a:t>
            </a:r>
            <a:endParaRPr lang="en-US" dirty="0"/>
          </a:p>
          <a:p>
            <a:pPr marL="0" indent="0">
              <a:buNone/>
            </a:pPr>
            <a:r>
              <a:rPr lang="en-US" sz="2400" b="1" dirty="0">
                <a:solidFill>
                  <a:srgbClr val="FF0000"/>
                </a:solidFill>
              </a:rPr>
              <a:t>@Model: </a:t>
            </a:r>
            <a:r>
              <a:rPr lang="en-US" sz="1800" dirty="0"/>
              <a:t>This refers to the entire model object that is passed to the view</a:t>
            </a:r>
          </a:p>
          <a:p>
            <a:r>
              <a:rPr lang="en-US" sz="1800" dirty="0"/>
              <a:t>You can make your custom viewmodel to send it to view Model</a:t>
            </a:r>
          </a:p>
          <a:p>
            <a:pPr marL="0" indent="0">
              <a:buNone/>
            </a:pPr>
            <a:endParaRPr lang="en-US" sz="1800" dirty="0"/>
          </a:p>
        </p:txBody>
      </p:sp>
    </p:spTree>
    <p:extLst>
      <p:ext uri="{BB962C8B-B14F-4D97-AF65-F5344CB8AC3E}">
        <p14:creationId xmlns:p14="http://schemas.microsoft.com/office/powerpoint/2010/main" val="25328713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F189E-882B-F286-EE20-540402F3B945}"/>
              </a:ext>
            </a:extLst>
          </p:cNvPr>
          <p:cNvSpPr>
            <a:spLocks noGrp="1"/>
          </p:cNvSpPr>
          <p:nvPr>
            <p:ph type="title"/>
          </p:nvPr>
        </p:nvSpPr>
        <p:spPr>
          <a:xfrm>
            <a:off x="913774" y="0"/>
            <a:ext cx="10879137" cy="970961"/>
          </a:xfrm>
        </p:spPr>
        <p:txBody>
          <a:bodyPr>
            <a:normAutofit fontScale="90000"/>
          </a:bodyPr>
          <a:lstStyle/>
          <a:p>
            <a:r>
              <a:rPr lang="en-US" dirty="0"/>
              <a:t>sending data to view </a:t>
            </a:r>
            <a:br>
              <a:rPr lang="en-US" dirty="0"/>
            </a:br>
            <a:r>
              <a:rPr lang="en-US" dirty="0"/>
              <a:t>using viewData </a:t>
            </a:r>
          </a:p>
        </p:txBody>
      </p:sp>
      <p:sp>
        <p:nvSpPr>
          <p:cNvPr id="3" name="Content Placeholder 2">
            <a:extLst>
              <a:ext uri="{FF2B5EF4-FFF2-40B4-BE49-F238E27FC236}">
                <a16:creationId xmlns:a16="http://schemas.microsoft.com/office/drawing/2014/main" id="{20A40077-DEBB-30A5-DAD4-785F926AB62E}"/>
              </a:ext>
            </a:extLst>
          </p:cNvPr>
          <p:cNvSpPr>
            <a:spLocks noGrp="1"/>
          </p:cNvSpPr>
          <p:nvPr>
            <p:ph sz="quarter" idx="13"/>
          </p:nvPr>
        </p:nvSpPr>
        <p:spPr>
          <a:xfrm>
            <a:off x="65989" y="970962"/>
            <a:ext cx="11849492" cy="5410984"/>
          </a:xfrm>
        </p:spPr>
        <p:txBody>
          <a:bodyPr/>
          <a:lstStyle/>
          <a:p>
            <a:r>
              <a:rPr lang="en-US" dirty="0"/>
              <a:t>It’s used when I want to send extra info with view model</a:t>
            </a:r>
          </a:p>
          <a:p>
            <a:r>
              <a:rPr lang="en-US" dirty="0"/>
              <a:t>ViewData is  a dictionary &lt;string, object?&gt; </a:t>
            </a:r>
            <a:r>
              <a:rPr lang="en-US" dirty="0">
                <a:sym typeface="Wingdings" panose="05000000000000000000" pitchFamily="2" charset="2"/>
              </a:rPr>
              <a:t> ViewData["msg"] = "hello“</a:t>
            </a:r>
          </a:p>
          <a:p>
            <a:r>
              <a:rPr lang="en-US" dirty="0">
                <a:sym typeface="Wingdings" panose="05000000000000000000" pitchFamily="2" charset="2"/>
              </a:rPr>
              <a:t>ViewData is a property  within class controller</a:t>
            </a:r>
          </a:p>
          <a:p>
            <a:r>
              <a:rPr lang="en-US" dirty="0">
                <a:sym typeface="Wingdings" panose="05000000000000000000" pitchFamily="2" charset="2"/>
              </a:rPr>
              <a:t>RazorPage class that every view class inherits from has a property ViewData as well</a:t>
            </a:r>
          </a:p>
          <a:p>
            <a:r>
              <a:rPr lang="en-US" dirty="0">
                <a:sym typeface="Wingdings" panose="05000000000000000000" pitchFamily="2" charset="2"/>
              </a:rPr>
              <a:t>When view is called from controller the viewData of controller will be cloned into viewData of  View  </a:t>
            </a:r>
          </a:p>
          <a:p>
            <a:r>
              <a:rPr lang="en-US" dirty="0">
                <a:sym typeface="Wingdings" panose="05000000000000000000" pitchFamily="2" charset="2"/>
              </a:rPr>
              <a:t>ViewData Scope(lifetime) is one request from action to returned View</a:t>
            </a:r>
          </a:p>
          <a:p>
            <a:r>
              <a:rPr lang="en-US" dirty="0"/>
              <a:t>With each request new object from controller and View are created and they are destroyed after response</a:t>
            </a:r>
          </a:p>
          <a:p>
            <a:r>
              <a:rPr lang="en-US" dirty="0"/>
              <a:t>ViewData problem is </a:t>
            </a:r>
            <a:r>
              <a:rPr lang="en-US" dirty="0">
                <a:sym typeface="Wingdings" panose="05000000000000000000" pitchFamily="2" charset="2"/>
              </a:rPr>
              <a:t> value </a:t>
            </a:r>
            <a:r>
              <a:rPr lang="en-US" dirty="0"/>
              <a:t>object need casting</a:t>
            </a:r>
          </a:p>
          <a:p>
            <a:endParaRPr lang="en-US" dirty="0"/>
          </a:p>
        </p:txBody>
      </p:sp>
    </p:spTree>
    <p:extLst>
      <p:ext uri="{BB962C8B-B14F-4D97-AF65-F5344CB8AC3E}">
        <p14:creationId xmlns:p14="http://schemas.microsoft.com/office/powerpoint/2010/main" val="18032968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F189E-882B-F286-EE20-540402F3B945}"/>
              </a:ext>
            </a:extLst>
          </p:cNvPr>
          <p:cNvSpPr>
            <a:spLocks noGrp="1"/>
          </p:cNvSpPr>
          <p:nvPr>
            <p:ph type="title"/>
          </p:nvPr>
        </p:nvSpPr>
        <p:spPr>
          <a:xfrm>
            <a:off x="913774" y="0"/>
            <a:ext cx="10879137" cy="894735"/>
          </a:xfrm>
        </p:spPr>
        <p:txBody>
          <a:bodyPr>
            <a:noAutofit/>
          </a:bodyPr>
          <a:lstStyle/>
          <a:p>
            <a:r>
              <a:rPr lang="en-US" sz="2800" dirty="0"/>
              <a:t>sending data to view </a:t>
            </a:r>
            <a:br>
              <a:rPr lang="en-US" sz="2800" dirty="0"/>
            </a:br>
            <a:r>
              <a:rPr lang="en-US" sz="2800" dirty="0"/>
              <a:t>using viewBag </a:t>
            </a:r>
          </a:p>
        </p:txBody>
      </p:sp>
      <p:sp>
        <p:nvSpPr>
          <p:cNvPr id="3" name="Content Placeholder 2">
            <a:extLst>
              <a:ext uri="{FF2B5EF4-FFF2-40B4-BE49-F238E27FC236}">
                <a16:creationId xmlns:a16="http://schemas.microsoft.com/office/drawing/2014/main" id="{20A40077-DEBB-30A5-DAD4-785F926AB62E}"/>
              </a:ext>
            </a:extLst>
          </p:cNvPr>
          <p:cNvSpPr>
            <a:spLocks noGrp="1"/>
          </p:cNvSpPr>
          <p:nvPr>
            <p:ph sz="quarter" idx="13"/>
          </p:nvPr>
        </p:nvSpPr>
        <p:spPr>
          <a:xfrm>
            <a:off x="65989" y="970962"/>
            <a:ext cx="11849492" cy="5410984"/>
          </a:xfrm>
        </p:spPr>
        <p:txBody>
          <a:bodyPr/>
          <a:lstStyle/>
          <a:p>
            <a:r>
              <a:rPr lang="en-US" dirty="0"/>
              <a:t>It’s used when I want to send extra info with view model</a:t>
            </a:r>
          </a:p>
          <a:p>
            <a:r>
              <a:rPr lang="en-US" dirty="0">
                <a:sym typeface="Wingdings" panose="05000000000000000000" pitchFamily="2" charset="2"/>
              </a:rPr>
              <a:t>ViewBag is a property  within class controller</a:t>
            </a:r>
          </a:p>
          <a:p>
            <a:r>
              <a:rPr lang="en-US" dirty="0"/>
              <a:t>ViewBag is set and get from ViewData and return data in the form of dynamic so we do not need casting</a:t>
            </a:r>
          </a:p>
          <a:p>
            <a:r>
              <a:rPr lang="en-US" dirty="0"/>
              <a:t>ViewBag.salary = 500  is converted to  ViewData["salary"] </a:t>
            </a:r>
          </a:p>
          <a:p>
            <a:r>
              <a:rPr lang="en-US" dirty="0">
                <a:sym typeface="Wingdings" panose="05000000000000000000" pitchFamily="2" charset="2"/>
              </a:rPr>
              <a:t>RazorPage class that every view class inherits from has a property ViewBag as well</a:t>
            </a:r>
          </a:p>
          <a:p>
            <a:r>
              <a:rPr lang="en-US" dirty="0"/>
              <a:t>ViewBag</a:t>
            </a:r>
            <a:r>
              <a:rPr lang="en-US" dirty="0">
                <a:sym typeface="Wingdings" panose="05000000000000000000" pitchFamily="2" charset="2"/>
              </a:rPr>
              <a:t> Scope(lifetime) is one request: from action to returned View</a:t>
            </a:r>
          </a:p>
          <a:p>
            <a:r>
              <a:rPr lang="en-US" dirty="0"/>
              <a:t>With each request new object from controller and View are created and they are destroyed after response</a:t>
            </a:r>
          </a:p>
          <a:p>
            <a:endParaRPr lang="en-US" dirty="0"/>
          </a:p>
        </p:txBody>
      </p:sp>
    </p:spTree>
    <p:extLst>
      <p:ext uri="{BB962C8B-B14F-4D97-AF65-F5344CB8AC3E}">
        <p14:creationId xmlns:p14="http://schemas.microsoft.com/office/powerpoint/2010/main" val="1422268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1E585-B35A-6DA5-7A4E-77B39C077E04}"/>
              </a:ext>
            </a:extLst>
          </p:cNvPr>
          <p:cNvSpPr>
            <a:spLocks noGrp="1"/>
          </p:cNvSpPr>
          <p:nvPr>
            <p:ph type="title"/>
          </p:nvPr>
        </p:nvSpPr>
        <p:spPr>
          <a:xfrm>
            <a:off x="903730" y="72273"/>
            <a:ext cx="10353761" cy="625311"/>
          </a:xfrm>
        </p:spPr>
        <p:txBody>
          <a:bodyPr>
            <a:normAutofit fontScale="90000"/>
          </a:bodyPr>
          <a:lstStyle/>
          <a:p>
            <a:r>
              <a:rPr lang="en-US" dirty="0"/>
              <a:t>info to help</a:t>
            </a:r>
          </a:p>
        </p:txBody>
      </p:sp>
      <p:sp>
        <p:nvSpPr>
          <p:cNvPr id="3" name="Content Placeholder 2">
            <a:extLst>
              <a:ext uri="{FF2B5EF4-FFF2-40B4-BE49-F238E27FC236}">
                <a16:creationId xmlns:a16="http://schemas.microsoft.com/office/drawing/2014/main" id="{521E7E50-7F19-101A-C370-A3C09060514B}"/>
              </a:ext>
            </a:extLst>
          </p:cNvPr>
          <p:cNvSpPr>
            <a:spLocks noGrp="1"/>
          </p:cNvSpPr>
          <p:nvPr>
            <p:ph sz="quarter" idx="13"/>
          </p:nvPr>
        </p:nvSpPr>
        <p:spPr>
          <a:xfrm>
            <a:off x="75413" y="697585"/>
            <a:ext cx="12028603" cy="6088142"/>
          </a:xfrm>
        </p:spPr>
        <p:txBody>
          <a:bodyPr>
            <a:normAutofit fontScale="92500"/>
          </a:bodyPr>
          <a:lstStyle/>
          <a:p>
            <a:r>
              <a:rPr lang="en-US" sz="2400" b="1" dirty="0">
                <a:solidFill>
                  <a:srgbClr val="FF0000"/>
                </a:solidFill>
              </a:rPr>
              <a:t>web server: </a:t>
            </a:r>
            <a:r>
              <a:rPr lang="en-US" dirty="0"/>
              <a:t>computer with equipped software applications, such as </a:t>
            </a:r>
            <a:r>
              <a:rPr lang="en-US" b="1" dirty="0">
                <a:solidFill>
                  <a:srgbClr val="FFC000"/>
                </a:solidFill>
              </a:rPr>
              <a:t>Apache, IIS </a:t>
            </a:r>
            <a:r>
              <a:rPr lang="en-US" dirty="0"/>
              <a:t>to handle incoming </a:t>
            </a:r>
            <a:r>
              <a:rPr lang="en-US" dirty="0">
                <a:solidFill>
                  <a:srgbClr val="FFC000"/>
                </a:solidFill>
              </a:rPr>
              <a:t>http requests, web server hosts your application</a:t>
            </a:r>
          </a:p>
          <a:p>
            <a:r>
              <a:rPr lang="en-US" sz="2400" b="1" dirty="0">
                <a:solidFill>
                  <a:srgbClr val="FF0000"/>
                </a:solidFill>
              </a:rPr>
              <a:t>Web Client </a:t>
            </a:r>
            <a:r>
              <a:rPr lang="en-US" sz="2100" dirty="0"/>
              <a:t>: device with applications (browsers) that enable sending send http request to web server</a:t>
            </a:r>
          </a:p>
          <a:p>
            <a:r>
              <a:rPr lang="en-US" sz="2400" b="1" dirty="0">
                <a:solidFill>
                  <a:srgbClr val="FF0000"/>
                </a:solidFill>
              </a:rPr>
              <a:t>Hosting</a:t>
            </a:r>
            <a:r>
              <a:rPr lang="en-US" dirty="0"/>
              <a:t>: Deploying your app on a web server</a:t>
            </a:r>
            <a:endParaRPr lang="en-US" b="1" dirty="0"/>
          </a:p>
          <a:p>
            <a:r>
              <a:rPr lang="en-US" sz="2400" b="1" dirty="0">
                <a:solidFill>
                  <a:srgbClr val="FF0000"/>
                </a:solidFill>
              </a:rPr>
              <a:t>domain name </a:t>
            </a:r>
            <a:r>
              <a:rPr lang="en-US" dirty="0"/>
              <a:t>: Ip-address(host) + port number</a:t>
            </a:r>
          </a:p>
          <a:p>
            <a:endParaRPr lang="en-US" dirty="0"/>
          </a:p>
          <a:p>
            <a:r>
              <a:rPr lang="en-US" dirty="0"/>
              <a:t>the host has many app that has been deployed on it, each app deployed on </a:t>
            </a:r>
            <a:r>
              <a:rPr lang="en-US" b="1" dirty="0">
                <a:solidFill>
                  <a:srgbClr val="FFC000"/>
                </a:solidFill>
              </a:rPr>
              <a:t>specific port number</a:t>
            </a:r>
            <a:r>
              <a:rPr lang="en-US" dirty="0"/>
              <a:t>, This allows the host to distinguish between different applications and route incoming requests to the appropriate application.</a:t>
            </a:r>
          </a:p>
          <a:p>
            <a:r>
              <a:rPr lang="en-US" dirty="0"/>
              <a:t>you can absolutely have more than one server running on the same host.</a:t>
            </a:r>
          </a:p>
          <a:p>
            <a:r>
              <a:rPr lang="en-US" dirty="0"/>
              <a:t>Each server would typically listen on a different port number, allowing them to handle incoming requests independently.</a:t>
            </a:r>
          </a:p>
          <a:p>
            <a:r>
              <a:rPr lang="en-US" dirty="0"/>
              <a:t>your machine consider local host with more than one server You might have </a:t>
            </a:r>
          </a:p>
          <a:p>
            <a:pPr lvl="1"/>
            <a:r>
              <a:rPr lang="en-US" dirty="0"/>
              <a:t>a web server    : Apache </a:t>
            </a:r>
          </a:p>
          <a:p>
            <a:pPr lvl="1"/>
            <a:r>
              <a:rPr lang="en-US" dirty="0"/>
              <a:t>App Sever        : Node.js</a:t>
            </a:r>
          </a:p>
          <a:p>
            <a:pPr lvl="1"/>
            <a:r>
              <a:rPr lang="en-US" dirty="0"/>
              <a:t>Database Server : SQL Server</a:t>
            </a:r>
          </a:p>
        </p:txBody>
      </p:sp>
    </p:spTree>
    <p:extLst>
      <p:ext uri="{BB962C8B-B14F-4D97-AF65-F5344CB8AC3E}">
        <p14:creationId xmlns:p14="http://schemas.microsoft.com/office/powerpoint/2010/main" val="8742759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348D7-1D13-A063-DCE1-93ADE6E40A58}"/>
              </a:ext>
            </a:extLst>
          </p:cNvPr>
          <p:cNvSpPr>
            <a:spLocks noGrp="1"/>
          </p:cNvSpPr>
          <p:nvPr>
            <p:ph type="title"/>
          </p:nvPr>
        </p:nvSpPr>
        <p:spPr>
          <a:xfrm>
            <a:off x="919119" y="0"/>
            <a:ext cx="10353761" cy="457201"/>
          </a:xfrm>
        </p:spPr>
        <p:txBody>
          <a:bodyPr>
            <a:normAutofit fontScale="90000"/>
          </a:bodyPr>
          <a:lstStyle/>
          <a:p>
            <a:r>
              <a:rPr lang="en-US" dirty="0"/>
              <a:t>Middleware</a:t>
            </a:r>
          </a:p>
        </p:txBody>
      </p:sp>
      <p:sp>
        <p:nvSpPr>
          <p:cNvPr id="3" name="Content Placeholder 2">
            <a:extLst>
              <a:ext uri="{FF2B5EF4-FFF2-40B4-BE49-F238E27FC236}">
                <a16:creationId xmlns:a16="http://schemas.microsoft.com/office/drawing/2014/main" id="{9A793E63-B0D3-E282-AFE0-F10927ED9B8C}"/>
              </a:ext>
            </a:extLst>
          </p:cNvPr>
          <p:cNvSpPr>
            <a:spLocks noGrp="1"/>
          </p:cNvSpPr>
          <p:nvPr>
            <p:ph sz="quarter" idx="13"/>
          </p:nvPr>
        </p:nvSpPr>
        <p:spPr>
          <a:xfrm>
            <a:off x="0" y="457201"/>
            <a:ext cx="12056882" cy="6400799"/>
          </a:xfrm>
        </p:spPr>
        <p:txBody>
          <a:bodyPr>
            <a:normAutofit/>
          </a:bodyPr>
          <a:lstStyle/>
          <a:p>
            <a:r>
              <a:rPr lang="en-US" dirty="0"/>
              <a:t>The default </a:t>
            </a:r>
            <a:r>
              <a:rPr lang="en-US" b="1" dirty="0">
                <a:solidFill>
                  <a:srgbClr val="FF0000"/>
                </a:solidFill>
              </a:rPr>
              <a:t>web server</a:t>
            </a:r>
            <a:r>
              <a:rPr lang="en-US" dirty="0"/>
              <a:t> used in ASP.NET Core is </a:t>
            </a:r>
            <a:r>
              <a:rPr lang="en-US" b="1" dirty="0">
                <a:solidFill>
                  <a:srgbClr val="FF0000"/>
                </a:solidFill>
              </a:rPr>
              <a:t>Kestral </a:t>
            </a:r>
          </a:p>
          <a:p>
            <a:r>
              <a:rPr lang="en-US" dirty="0">
                <a:sym typeface="Wingdings" panose="05000000000000000000" pitchFamily="2" charset="2"/>
              </a:rPr>
              <a:t>How request is handled in asp.net core, </a:t>
            </a:r>
            <a:r>
              <a:rPr lang="en-US" sz="2000" dirty="0"/>
              <a:t>the flow of request handling typically goes as follows</a:t>
            </a:r>
          </a:p>
          <a:p>
            <a:pPr lvl="1"/>
            <a:r>
              <a:rPr lang="en-US" sz="2000" dirty="0">
                <a:sym typeface="Wingdings" panose="05000000000000000000" pitchFamily="2" charset="2"/>
              </a:rPr>
              <a:t>Client sends a request: This request is typically an HTTP request sent over the internet.</a:t>
            </a:r>
          </a:p>
          <a:p>
            <a:pPr lvl="1"/>
            <a:r>
              <a:rPr lang="en-US" sz="2000" dirty="0">
                <a:sym typeface="Wingdings" panose="05000000000000000000" pitchFamily="2" charset="2"/>
              </a:rPr>
              <a:t>The request is received by the web server, which in the case of ASP.NET Core is IIS</a:t>
            </a:r>
          </a:p>
          <a:p>
            <a:pPr lvl="1"/>
            <a:r>
              <a:rPr lang="en-US" sz="2000" dirty="0">
                <a:sym typeface="Wingdings" panose="05000000000000000000" pitchFamily="2" charset="2"/>
              </a:rPr>
              <a:t>The web server creates an HttpContext object to </a:t>
            </a:r>
            <a:r>
              <a:rPr lang="en-US" sz="2000" b="1" dirty="0">
                <a:solidFill>
                  <a:srgbClr val="FF0000"/>
                </a:solidFill>
                <a:sym typeface="Wingdings" panose="05000000000000000000" pitchFamily="2" charset="2"/>
              </a:rPr>
              <a:t>encapsulate the request and response</a:t>
            </a:r>
            <a:r>
              <a:rPr lang="en-US" sz="2000" dirty="0">
                <a:sym typeface="Wingdings" panose="05000000000000000000" pitchFamily="2" charset="2"/>
              </a:rPr>
              <a:t>, and then passes this object through the middleware pipeline. HttpContext</a:t>
            </a:r>
            <a:r>
              <a:rPr lang="en-US" sz="2000" dirty="0"/>
              <a:t> object contains information about the HTTP request such as headers, body, and other metadata).</a:t>
            </a:r>
            <a:endParaRPr lang="en-US" sz="2000" dirty="0">
              <a:sym typeface="Wingdings" panose="05000000000000000000" pitchFamily="2" charset="2"/>
            </a:endParaRPr>
          </a:p>
          <a:p>
            <a:pPr lvl="1"/>
            <a:r>
              <a:rPr lang="en-US" sz="2000" dirty="0">
                <a:sym typeface="Wingdings" panose="05000000000000000000" pitchFamily="2" charset="2"/>
              </a:rPr>
              <a:t>ASP.NET Core applications use a </a:t>
            </a:r>
            <a:r>
              <a:rPr lang="en-US" sz="2000" b="1" dirty="0">
                <a:solidFill>
                  <a:srgbClr val="FF0000"/>
                </a:solidFill>
                <a:sym typeface="Wingdings" panose="05000000000000000000" pitchFamily="2" charset="2"/>
              </a:rPr>
              <a:t>middleware pipeline to handle requests; </a:t>
            </a:r>
            <a:r>
              <a:rPr lang="en-US" sz="2000" dirty="0">
                <a:sym typeface="Wingdings" panose="05000000000000000000" pitchFamily="2" charset="2"/>
              </a:rPr>
              <a:t>This pipeline is configured during application startup. </a:t>
            </a:r>
            <a:r>
              <a:rPr lang="en-US" sz="2000" dirty="0"/>
              <a:t>Each middleware component could inspect or modify the HttpContext before passing it to next middleware</a:t>
            </a:r>
          </a:p>
          <a:p>
            <a:pPr lvl="1"/>
            <a:r>
              <a:rPr lang="en-US" sz="2000" dirty="0"/>
              <a:t>Each middleware component processes the request in some way they can perform tasks such as authentication, logging, routing, error handling, etc.</a:t>
            </a:r>
          </a:p>
          <a:p>
            <a:pPr lvl="1"/>
            <a:r>
              <a:rPr lang="en-US" sz="2000" dirty="0"/>
              <a:t>Once the request has passed through all the middleware components, a response is generated. This response is then sent back to the client This response includes an HTTP status code, headers, and optionally a body containing data or HTML content.</a:t>
            </a:r>
            <a:endParaRPr lang="en-US" sz="2000" dirty="0">
              <a:sym typeface="Wingdings" panose="05000000000000000000" pitchFamily="2" charset="2"/>
            </a:endParaRPr>
          </a:p>
          <a:p>
            <a:r>
              <a:rPr lang="en-US" sz="2000" b="1" dirty="0">
                <a:solidFill>
                  <a:srgbClr val="FF0000"/>
                </a:solidFill>
                <a:sym typeface="Wingdings" panose="05000000000000000000" pitchFamily="2" charset="2"/>
              </a:rPr>
              <a:t>middleware</a:t>
            </a:r>
            <a:r>
              <a:rPr lang="en-US" dirty="0">
                <a:sym typeface="Wingdings" panose="05000000000000000000" pitchFamily="2" charset="2"/>
              </a:rPr>
              <a:t> Pipeline exists for any application that responsible for handle request and build response using set of middlewares (request delegate) </a:t>
            </a:r>
          </a:p>
        </p:txBody>
      </p:sp>
    </p:spTree>
    <p:extLst>
      <p:ext uri="{BB962C8B-B14F-4D97-AF65-F5344CB8AC3E}">
        <p14:creationId xmlns:p14="http://schemas.microsoft.com/office/powerpoint/2010/main" val="3311166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0F948-19D4-C7F3-EECE-D7F1F39B5692}"/>
              </a:ext>
            </a:extLst>
          </p:cNvPr>
          <p:cNvSpPr>
            <a:spLocks noGrp="1"/>
          </p:cNvSpPr>
          <p:nvPr>
            <p:ph type="title"/>
          </p:nvPr>
        </p:nvSpPr>
        <p:spPr>
          <a:xfrm>
            <a:off x="923838" y="0"/>
            <a:ext cx="10353762" cy="612742"/>
          </a:xfrm>
        </p:spPr>
        <p:txBody>
          <a:bodyPr>
            <a:normAutofit fontScale="90000"/>
          </a:bodyPr>
          <a:lstStyle/>
          <a:p>
            <a:r>
              <a:rPr lang="en-US" dirty="0"/>
              <a:t>Middleware [cont.]</a:t>
            </a:r>
          </a:p>
        </p:txBody>
      </p:sp>
      <p:sp>
        <p:nvSpPr>
          <p:cNvPr id="3" name="Content Placeholder 2">
            <a:extLst>
              <a:ext uri="{FF2B5EF4-FFF2-40B4-BE49-F238E27FC236}">
                <a16:creationId xmlns:a16="http://schemas.microsoft.com/office/drawing/2014/main" id="{90B31BA2-62BA-AE21-8BC0-8BEB5C67217C}"/>
              </a:ext>
            </a:extLst>
          </p:cNvPr>
          <p:cNvSpPr>
            <a:spLocks noGrp="1"/>
          </p:cNvSpPr>
          <p:nvPr>
            <p:ph sz="quarter" idx="13"/>
          </p:nvPr>
        </p:nvSpPr>
        <p:spPr>
          <a:xfrm>
            <a:off x="235669" y="612742"/>
            <a:ext cx="11689237" cy="5938887"/>
          </a:xfrm>
        </p:spPr>
        <p:txBody>
          <a:bodyPr/>
          <a:lstStyle/>
          <a:p>
            <a:r>
              <a:rPr lang="en-US" dirty="0"/>
              <a:t>Middleware used to handle any http request</a:t>
            </a:r>
          </a:p>
          <a:p>
            <a:r>
              <a:rPr lang="en-US" dirty="0"/>
              <a:t>Middleware controls the flow of request by terminate it or forward it to next middleware</a:t>
            </a:r>
          </a:p>
          <a:p>
            <a:r>
              <a:rPr lang="en-US" dirty="0"/>
              <a:t>There is built-in middleware, custom middleware</a:t>
            </a:r>
          </a:p>
          <a:p>
            <a:r>
              <a:rPr lang="en-US" dirty="0"/>
              <a:t>Types of middlewares</a:t>
            </a:r>
          </a:p>
          <a:p>
            <a:pPr lvl="1"/>
            <a:r>
              <a:rPr lang="en-US" dirty="0"/>
              <a:t>Write on response and call next middleware</a:t>
            </a:r>
          </a:p>
          <a:p>
            <a:pPr lvl="1"/>
            <a:r>
              <a:rPr lang="en-US" dirty="0"/>
              <a:t>Write on response and terminate (short circuit)</a:t>
            </a:r>
          </a:p>
          <a:p>
            <a:pPr lvl="1"/>
            <a:r>
              <a:rPr lang="en-US" dirty="0"/>
              <a:t>Map (URL, Code): execute specific code based on URL</a:t>
            </a:r>
          </a:p>
          <a:p>
            <a:r>
              <a:rPr lang="en-US" dirty="0"/>
              <a:t>Middleware is an extension method on WebApplication object (app)</a:t>
            </a:r>
          </a:p>
          <a:p>
            <a:r>
              <a:rPr lang="en-US" dirty="0"/>
              <a:t>Each middleware has a default settings needed to be added to builder before build app</a:t>
            </a:r>
          </a:p>
          <a:p>
            <a:pPr marL="450000" lvl="1" indent="0">
              <a:buNone/>
            </a:pPr>
            <a:endParaRPr lang="en-US" dirty="0"/>
          </a:p>
        </p:txBody>
      </p:sp>
    </p:spTree>
    <p:extLst>
      <p:ext uri="{BB962C8B-B14F-4D97-AF65-F5344CB8AC3E}">
        <p14:creationId xmlns:p14="http://schemas.microsoft.com/office/powerpoint/2010/main" val="3225412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179DD-9E18-A3E0-4847-D3A884269BC5}"/>
              </a:ext>
            </a:extLst>
          </p:cNvPr>
          <p:cNvSpPr>
            <a:spLocks noGrp="1"/>
          </p:cNvSpPr>
          <p:nvPr>
            <p:ph type="title"/>
          </p:nvPr>
        </p:nvSpPr>
        <p:spPr>
          <a:xfrm>
            <a:off x="913774" y="0"/>
            <a:ext cx="10353762" cy="540774"/>
          </a:xfrm>
        </p:spPr>
        <p:txBody>
          <a:bodyPr>
            <a:noAutofit/>
          </a:bodyPr>
          <a:lstStyle/>
          <a:p>
            <a:r>
              <a:rPr lang="en-US" sz="2800" dirty="0"/>
              <a:t>Middleware [</a:t>
            </a:r>
            <a:r>
              <a:rPr lang="en-US" sz="2800" dirty="0" err="1"/>
              <a:t>cont</a:t>
            </a:r>
            <a:r>
              <a:rPr lang="en-US" sz="2800" dirty="0"/>
              <a:t>]</a:t>
            </a:r>
          </a:p>
        </p:txBody>
      </p:sp>
      <p:sp>
        <p:nvSpPr>
          <p:cNvPr id="3" name="Content Placeholder 2">
            <a:extLst>
              <a:ext uri="{FF2B5EF4-FFF2-40B4-BE49-F238E27FC236}">
                <a16:creationId xmlns:a16="http://schemas.microsoft.com/office/drawing/2014/main" id="{41056A0D-9669-B1C8-852C-813E1286B914}"/>
              </a:ext>
            </a:extLst>
          </p:cNvPr>
          <p:cNvSpPr>
            <a:spLocks noGrp="1"/>
          </p:cNvSpPr>
          <p:nvPr>
            <p:ph sz="quarter" idx="13"/>
          </p:nvPr>
        </p:nvSpPr>
        <p:spPr>
          <a:xfrm>
            <a:off x="913774" y="629266"/>
            <a:ext cx="10363826" cy="5919018"/>
          </a:xfrm>
        </p:spPr>
        <p:txBody>
          <a:bodyPr/>
          <a:lstStyle/>
          <a:p>
            <a:r>
              <a:rPr lang="en-US" dirty="0"/>
              <a:t>The process briefly: </a:t>
            </a:r>
          </a:p>
          <a:p>
            <a:pPr lvl="1"/>
            <a:r>
              <a:rPr lang="en-US" dirty="0"/>
              <a:t>Client make request,</a:t>
            </a:r>
          </a:p>
          <a:p>
            <a:pPr lvl="1"/>
            <a:r>
              <a:rPr lang="en-US" dirty="0"/>
              <a:t> request arrives at IIS, then forwards the request to the Kestrel server that responsible for handling HTTP traffic.</a:t>
            </a:r>
          </a:p>
          <a:p>
            <a:pPr lvl="1"/>
            <a:r>
              <a:rPr lang="en-US" dirty="0"/>
              <a:t>When the request reaches Kestrel, it creates the </a:t>
            </a:r>
            <a:r>
              <a:rPr lang="en-US" b="1" dirty="0">
                <a:solidFill>
                  <a:srgbClr val="FF0000"/>
                </a:solidFill>
              </a:rPr>
              <a:t>HttpContext</a:t>
            </a:r>
            <a:r>
              <a:rPr lang="en-US" dirty="0"/>
              <a:t> object, which contains all the information about the request, such as headers, query parameters, and body data and passed through the ASP.NET Core middleware pipeline, </a:t>
            </a:r>
          </a:p>
          <a:p>
            <a:pPr lvl="1"/>
            <a:r>
              <a:rPr lang="en-US" altLang="en-US" dirty="0"/>
              <a:t>The middleware pipeline is a series of components (middlewares) that process an HTTP request and generate an HTTP response .</a:t>
            </a:r>
          </a:p>
          <a:p>
            <a:pPr lvl="1"/>
            <a:r>
              <a:rPr lang="en-US" altLang="en-US" dirty="0"/>
              <a:t>Each middleware component in the pipeline can handle the request or pass it on to the next middleware in the pipeline, This pipeline is configured in the program.cs </a:t>
            </a:r>
          </a:p>
          <a:p>
            <a:pPr lvl="1"/>
            <a:r>
              <a:rPr lang="en-US" sz="1800" dirty="0"/>
              <a:t>Once the request has passed through all the middleware components, a response is generated. This response is then sent back to the client This response includes an HTTP status code, headers, and optionally a body containing data or HTML content.</a:t>
            </a:r>
            <a:endParaRPr lang="en-US" sz="1800" dirty="0">
              <a:sym typeface="Wingdings" panose="05000000000000000000" pitchFamily="2" charset="2"/>
            </a:endParaRPr>
          </a:p>
          <a:p>
            <a:pPr lvl="1"/>
            <a:endParaRPr lang="en-US" altLang="en-US" dirty="0"/>
          </a:p>
        </p:txBody>
      </p:sp>
    </p:spTree>
    <p:extLst>
      <p:ext uri="{BB962C8B-B14F-4D97-AF65-F5344CB8AC3E}">
        <p14:creationId xmlns:p14="http://schemas.microsoft.com/office/powerpoint/2010/main" val="26422591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DE2CDB-C7E6-C8E2-9F34-6622518DDB00}"/>
              </a:ext>
            </a:extLst>
          </p:cNvPr>
          <p:cNvSpPr>
            <a:spLocks noGrp="1"/>
          </p:cNvSpPr>
          <p:nvPr>
            <p:ph sz="quarter" idx="13"/>
          </p:nvPr>
        </p:nvSpPr>
        <p:spPr>
          <a:xfrm>
            <a:off x="94269" y="612742"/>
            <a:ext cx="11679810" cy="6042582"/>
          </a:xfrm>
        </p:spPr>
        <p:txBody>
          <a:bodyPr/>
          <a:lstStyle/>
          <a:p>
            <a:r>
              <a:rPr lang="en-US" dirty="0"/>
              <a:t>Middleware extension methods: they are all methods used to add middleware to the application pipeline, extension method on  app object, they serve slightly different purposes:</a:t>
            </a:r>
          </a:p>
          <a:p>
            <a:pPr lvl="1"/>
            <a:r>
              <a:rPr lang="en-US" sz="2400" b="1" dirty="0">
                <a:solidFill>
                  <a:srgbClr val="FF0000"/>
                </a:solidFill>
              </a:rPr>
              <a:t>Use</a:t>
            </a:r>
            <a:r>
              <a:rPr lang="en-US" dirty="0"/>
              <a:t>: to write on response and call next middleware</a:t>
            </a:r>
          </a:p>
          <a:p>
            <a:pPr lvl="2"/>
            <a:r>
              <a:rPr lang="en-US" sz="1800" dirty="0"/>
              <a:t>is used to add middleware components to the pipeline.</a:t>
            </a:r>
          </a:p>
          <a:p>
            <a:pPr lvl="2"/>
            <a:r>
              <a:rPr lang="en-US" sz="1800" dirty="0"/>
              <a:t>Middleware added using Use will be executed for every request, and it can pass the request(</a:t>
            </a:r>
            <a:r>
              <a:rPr lang="en-US" sz="1800" dirty="0" err="1"/>
              <a:t>httpcontext</a:t>
            </a:r>
            <a:r>
              <a:rPr lang="en-US" sz="1800" dirty="0"/>
              <a:t>) to the next middleware using the next delegate.</a:t>
            </a:r>
          </a:p>
          <a:p>
            <a:pPr lvl="1"/>
            <a:r>
              <a:rPr lang="en-US" sz="2400" b="1" dirty="0">
                <a:solidFill>
                  <a:srgbClr val="FF0000"/>
                </a:solidFill>
              </a:rPr>
              <a:t>run</a:t>
            </a:r>
            <a:r>
              <a:rPr lang="en-US" dirty="0"/>
              <a:t>: to Write on response and terminate, </a:t>
            </a:r>
          </a:p>
          <a:p>
            <a:pPr lvl="2"/>
            <a:r>
              <a:rPr lang="en-US" dirty="0"/>
              <a:t>is used to </a:t>
            </a:r>
            <a:r>
              <a:rPr lang="en-US" sz="1800" b="1" dirty="0">
                <a:solidFill>
                  <a:srgbClr val="FF0000"/>
                </a:solidFill>
              </a:rPr>
              <a:t>specify terminal middleware </a:t>
            </a:r>
            <a:r>
              <a:rPr lang="en-US" dirty="0"/>
              <a:t>in the pipeline.</a:t>
            </a:r>
          </a:p>
          <a:p>
            <a:pPr lvl="2"/>
            <a:r>
              <a:rPr lang="en-US" dirty="0"/>
              <a:t>This method typically comes at the end of the middleware pipeline.</a:t>
            </a:r>
          </a:p>
          <a:p>
            <a:pPr lvl="2"/>
            <a:r>
              <a:rPr lang="en-US" dirty="0"/>
              <a:t>Run does not call the next delegate, </a:t>
            </a:r>
          </a:p>
          <a:p>
            <a:pPr lvl="1"/>
            <a:r>
              <a:rPr lang="en-US" sz="2400" b="1" dirty="0">
                <a:solidFill>
                  <a:srgbClr val="FF0000"/>
                </a:solidFill>
              </a:rPr>
              <a:t>Map</a:t>
            </a:r>
            <a:r>
              <a:rPr lang="en-US" dirty="0"/>
              <a:t>: to Map (URL, Code)</a:t>
            </a:r>
          </a:p>
          <a:p>
            <a:pPr lvl="2"/>
            <a:r>
              <a:rPr lang="en-US" dirty="0"/>
              <a:t>The Map method is used to create branches in the middleware pipeline based on the request path. </a:t>
            </a:r>
          </a:p>
          <a:p>
            <a:pPr lvl="2"/>
            <a:r>
              <a:rPr lang="en-US" dirty="0"/>
              <a:t>It allows you to define separate middleware pipelines for different URL prefixes. </a:t>
            </a:r>
          </a:p>
          <a:p>
            <a:pPr lvl="2"/>
            <a:r>
              <a:rPr lang="en-US" dirty="0"/>
              <a:t>It allows you to route requests to different middleware pipelines based on the request path prefix.</a:t>
            </a:r>
          </a:p>
          <a:p>
            <a:endParaRPr lang="en-US" dirty="0"/>
          </a:p>
        </p:txBody>
      </p:sp>
      <p:sp>
        <p:nvSpPr>
          <p:cNvPr id="4" name="Title 1">
            <a:extLst>
              <a:ext uri="{FF2B5EF4-FFF2-40B4-BE49-F238E27FC236}">
                <a16:creationId xmlns:a16="http://schemas.microsoft.com/office/drawing/2014/main" id="{3E2E6DDC-7C06-F3D2-89F5-2450B14F4C48}"/>
              </a:ext>
            </a:extLst>
          </p:cNvPr>
          <p:cNvSpPr>
            <a:spLocks noGrp="1"/>
          </p:cNvSpPr>
          <p:nvPr>
            <p:ph type="title"/>
          </p:nvPr>
        </p:nvSpPr>
        <p:spPr>
          <a:xfrm>
            <a:off x="923838" y="0"/>
            <a:ext cx="10353762" cy="612742"/>
          </a:xfrm>
        </p:spPr>
        <p:txBody>
          <a:bodyPr>
            <a:normAutofit fontScale="90000"/>
          </a:bodyPr>
          <a:lstStyle/>
          <a:p>
            <a:r>
              <a:rPr lang="en-US" dirty="0"/>
              <a:t>Middleware [cont.]</a:t>
            </a:r>
          </a:p>
        </p:txBody>
      </p:sp>
    </p:spTree>
    <p:extLst>
      <p:ext uri="{BB962C8B-B14F-4D97-AF65-F5344CB8AC3E}">
        <p14:creationId xmlns:p14="http://schemas.microsoft.com/office/powerpoint/2010/main" val="7554827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6F261-3504-0913-56EC-2C5D05A9F52B}"/>
              </a:ext>
            </a:extLst>
          </p:cNvPr>
          <p:cNvSpPr>
            <a:spLocks noGrp="1"/>
          </p:cNvSpPr>
          <p:nvPr>
            <p:ph type="title"/>
          </p:nvPr>
        </p:nvSpPr>
        <p:spPr>
          <a:xfrm>
            <a:off x="913774" y="0"/>
            <a:ext cx="10353762" cy="521110"/>
          </a:xfrm>
        </p:spPr>
        <p:txBody>
          <a:bodyPr>
            <a:normAutofit fontScale="90000"/>
          </a:bodyPr>
          <a:lstStyle/>
          <a:p>
            <a:r>
              <a:rPr lang="en-US" dirty="0"/>
              <a:t>example</a:t>
            </a:r>
          </a:p>
        </p:txBody>
      </p:sp>
      <p:pic>
        <p:nvPicPr>
          <p:cNvPr id="5" name="Content Placeholder 4">
            <a:extLst>
              <a:ext uri="{FF2B5EF4-FFF2-40B4-BE49-F238E27FC236}">
                <a16:creationId xmlns:a16="http://schemas.microsoft.com/office/drawing/2014/main" id="{2DF11FEC-024C-D7F5-FEAB-3AAEF1A519AC}"/>
              </a:ext>
            </a:extLst>
          </p:cNvPr>
          <p:cNvPicPr>
            <a:picLocks noGrp="1" noChangeAspect="1"/>
          </p:cNvPicPr>
          <p:nvPr>
            <p:ph sz="quarter" idx="13"/>
          </p:nvPr>
        </p:nvPicPr>
        <p:blipFill>
          <a:blip r:embed="rId2"/>
          <a:stretch>
            <a:fillRect/>
          </a:stretch>
        </p:blipFill>
        <p:spPr>
          <a:xfrm>
            <a:off x="140672" y="847202"/>
            <a:ext cx="8886825" cy="5143500"/>
          </a:xfrm>
        </p:spPr>
      </p:pic>
      <p:pic>
        <p:nvPicPr>
          <p:cNvPr id="7" name="Picture 6">
            <a:extLst>
              <a:ext uri="{FF2B5EF4-FFF2-40B4-BE49-F238E27FC236}">
                <a16:creationId xmlns:a16="http://schemas.microsoft.com/office/drawing/2014/main" id="{D8024856-8ED9-19AC-E478-19C4A7C8DF76}"/>
              </a:ext>
            </a:extLst>
          </p:cNvPr>
          <p:cNvPicPr>
            <a:picLocks noChangeAspect="1"/>
          </p:cNvPicPr>
          <p:nvPr/>
        </p:nvPicPr>
        <p:blipFill>
          <a:blip r:embed="rId3"/>
          <a:stretch>
            <a:fillRect/>
          </a:stretch>
        </p:blipFill>
        <p:spPr>
          <a:xfrm>
            <a:off x="9099551" y="1897626"/>
            <a:ext cx="3082601" cy="1462548"/>
          </a:xfrm>
          <a:prstGeom prst="rect">
            <a:avLst/>
          </a:prstGeom>
        </p:spPr>
      </p:pic>
    </p:spTree>
    <p:extLst>
      <p:ext uri="{BB962C8B-B14F-4D97-AF65-F5344CB8AC3E}">
        <p14:creationId xmlns:p14="http://schemas.microsoft.com/office/powerpoint/2010/main" val="1912484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8763E-88D5-9B72-7456-9071F9CFD7CE}"/>
              </a:ext>
            </a:extLst>
          </p:cNvPr>
          <p:cNvSpPr>
            <a:spLocks noGrp="1"/>
          </p:cNvSpPr>
          <p:nvPr>
            <p:ph type="title"/>
          </p:nvPr>
        </p:nvSpPr>
        <p:spPr>
          <a:xfrm>
            <a:off x="919118" y="0"/>
            <a:ext cx="10353762" cy="685800"/>
          </a:xfrm>
        </p:spPr>
        <p:txBody>
          <a:bodyPr>
            <a:normAutofit fontScale="90000"/>
          </a:bodyPr>
          <a:lstStyle/>
          <a:p>
            <a:r>
              <a:rPr lang="en-US" dirty="0"/>
              <a:t>Example[cont.]</a:t>
            </a:r>
          </a:p>
        </p:txBody>
      </p:sp>
      <p:pic>
        <p:nvPicPr>
          <p:cNvPr id="5" name="Content Placeholder 4">
            <a:extLst>
              <a:ext uri="{FF2B5EF4-FFF2-40B4-BE49-F238E27FC236}">
                <a16:creationId xmlns:a16="http://schemas.microsoft.com/office/drawing/2014/main" id="{5D1DBB6A-02F5-B754-41D2-943955D49561}"/>
              </a:ext>
            </a:extLst>
          </p:cNvPr>
          <p:cNvPicPr>
            <a:picLocks noGrp="1" noChangeAspect="1"/>
          </p:cNvPicPr>
          <p:nvPr>
            <p:ph sz="quarter" idx="13"/>
          </p:nvPr>
        </p:nvPicPr>
        <p:blipFill>
          <a:blip r:embed="rId2"/>
          <a:stretch>
            <a:fillRect/>
          </a:stretch>
        </p:blipFill>
        <p:spPr>
          <a:xfrm>
            <a:off x="127819" y="1082811"/>
            <a:ext cx="7299661" cy="4672713"/>
          </a:xfrm>
        </p:spPr>
      </p:pic>
      <p:pic>
        <p:nvPicPr>
          <p:cNvPr id="7" name="Picture 6">
            <a:extLst>
              <a:ext uri="{FF2B5EF4-FFF2-40B4-BE49-F238E27FC236}">
                <a16:creationId xmlns:a16="http://schemas.microsoft.com/office/drawing/2014/main" id="{19486134-25FA-97B8-C934-C6FF5A21202B}"/>
              </a:ext>
            </a:extLst>
          </p:cNvPr>
          <p:cNvPicPr>
            <a:picLocks noChangeAspect="1"/>
          </p:cNvPicPr>
          <p:nvPr/>
        </p:nvPicPr>
        <p:blipFill>
          <a:blip r:embed="rId3"/>
          <a:stretch>
            <a:fillRect/>
          </a:stretch>
        </p:blipFill>
        <p:spPr>
          <a:xfrm>
            <a:off x="7572995" y="1360625"/>
            <a:ext cx="4162425" cy="2466975"/>
          </a:xfrm>
          <a:prstGeom prst="rect">
            <a:avLst/>
          </a:prstGeom>
        </p:spPr>
      </p:pic>
    </p:spTree>
    <p:extLst>
      <p:ext uri="{BB962C8B-B14F-4D97-AF65-F5344CB8AC3E}">
        <p14:creationId xmlns:p14="http://schemas.microsoft.com/office/powerpoint/2010/main" val="41520316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A2AB3-00CD-D6D8-B92A-A25C6F2D1121}"/>
              </a:ext>
            </a:extLst>
          </p:cNvPr>
          <p:cNvSpPr>
            <a:spLocks noGrp="1"/>
          </p:cNvSpPr>
          <p:nvPr>
            <p:ph type="title"/>
          </p:nvPr>
        </p:nvSpPr>
        <p:spPr>
          <a:xfrm>
            <a:off x="923838" y="0"/>
            <a:ext cx="10353762" cy="521110"/>
          </a:xfrm>
        </p:spPr>
        <p:txBody>
          <a:bodyPr>
            <a:normAutofit fontScale="90000"/>
          </a:bodyPr>
          <a:lstStyle/>
          <a:p>
            <a:r>
              <a:rPr lang="en-US" dirty="0"/>
              <a:t>Built-in middleware</a:t>
            </a:r>
          </a:p>
        </p:txBody>
      </p:sp>
      <p:pic>
        <p:nvPicPr>
          <p:cNvPr id="5" name="Content Placeholder 4">
            <a:extLst>
              <a:ext uri="{FF2B5EF4-FFF2-40B4-BE49-F238E27FC236}">
                <a16:creationId xmlns:a16="http://schemas.microsoft.com/office/drawing/2014/main" id="{8D0B07C9-C57F-D3B2-C2BF-EAC82C82007B}"/>
              </a:ext>
            </a:extLst>
          </p:cNvPr>
          <p:cNvPicPr>
            <a:picLocks noGrp="1" noChangeAspect="1"/>
          </p:cNvPicPr>
          <p:nvPr>
            <p:ph sz="quarter" idx="13"/>
          </p:nvPr>
        </p:nvPicPr>
        <p:blipFill>
          <a:blip r:embed="rId2"/>
          <a:stretch>
            <a:fillRect/>
          </a:stretch>
        </p:blipFill>
        <p:spPr>
          <a:xfrm>
            <a:off x="421933" y="688258"/>
            <a:ext cx="8159128" cy="5107240"/>
          </a:xfrm>
        </p:spPr>
      </p:pic>
    </p:spTree>
    <p:extLst>
      <p:ext uri="{BB962C8B-B14F-4D97-AF65-F5344CB8AC3E}">
        <p14:creationId xmlns:p14="http://schemas.microsoft.com/office/powerpoint/2010/main" val="17621506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7A29A-99D4-8BC3-3579-D225C5275652}"/>
              </a:ext>
            </a:extLst>
          </p:cNvPr>
          <p:cNvSpPr>
            <a:spLocks noGrp="1"/>
          </p:cNvSpPr>
          <p:nvPr>
            <p:ph type="title"/>
          </p:nvPr>
        </p:nvSpPr>
        <p:spPr>
          <a:xfrm>
            <a:off x="923838" y="0"/>
            <a:ext cx="10353762" cy="599768"/>
          </a:xfrm>
        </p:spPr>
        <p:txBody>
          <a:bodyPr>
            <a:normAutofit fontScale="90000"/>
          </a:bodyPr>
          <a:lstStyle/>
          <a:p>
            <a:r>
              <a:rPr lang="en-US" dirty="0"/>
              <a:t>State Management</a:t>
            </a:r>
          </a:p>
        </p:txBody>
      </p:sp>
      <p:sp>
        <p:nvSpPr>
          <p:cNvPr id="3" name="Content Placeholder 2">
            <a:extLst>
              <a:ext uri="{FF2B5EF4-FFF2-40B4-BE49-F238E27FC236}">
                <a16:creationId xmlns:a16="http://schemas.microsoft.com/office/drawing/2014/main" id="{FE5DCAC1-11DE-E17F-8109-D1EDBC6A7FE8}"/>
              </a:ext>
            </a:extLst>
          </p:cNvPr>
          <p:cNvSpPr>
            <a:spLocks noGrp="1"/>
          </p:cNvSpPr>
          <p:nvPr>
            <p:ph sz="quarter" idx="13"/>
          </p:nvPr>
        </p:nvSpPr>
        <p:spPr>
          <a:xfrm>
            <a:off x="422787" y="668594"/>
            <a:ext cx="11543071" cy="5889522"/>
          </a:xfrm>
        </p:spPr>
        <p:txBody>
          <a:bodyPr/>
          <a:lstStyle/>
          <a:p>
            <a:r>
              <a:rPr lang="en-US" dirty="0"/>
              <a:t>State management means that I want to keep the state of specific variable (store variable)</a:t>
            </a:r>
          </a:p>
          <a:p>
            <a:r>
              <a:rPr lang="en-US" dirty="0"/>
              <a:t>How server differ client1 from	client2 ? if a client make a request for the first-time to  server, channel (session) is created between this client and server, every session has a unique Id and saved in browser cookies , when a request is sent  it’s sent with cookies to server</a:t>
            </a:r>
          </a:p>
          <a:p>
            <a:r>
              <a:rPr lang="en-US" dirty="0"/>
              <a:t>If I have sensitive data and I want it to be secured I can store it on session</a:t>
            </a:r>
          </a:p>
          <a:p>
            <a:r>
              <a:rPr lang="en-US" dirty="0"/>
              <a:t>Cookies is a client side, session is a server side </a:t>
            </a:r>
          </a:p>
          <a:p>
            <a:r>
              <a:rPr lang="en-US" dirty="0"/>
              <a:t>Data can be stored in</a:t>
            </a:r>
          </a:p>
          <a:p>
            <a:pPr lvl="1"/>
            <a:r>
              <a:rPr lang="en-US" dirty="0"/>
              <a:t>Session : it’s not the session storage existed in browser</a:t>
            </a:r>
          </a:p>
          <a:p>
            <a:pPr lvl="1"/>
            <a:r>
              <a:rPr lang="en-US" dirty="0"/>
              <a:t>Cookies</a:t>
            </a:r>
          </a:p>
          <a:p>
            <a:pPr lvl="1"/>
            <a:r>
              <a:rPr lang="en-US" dirty="0" err="1"/>
              <a:t>TempData</a:t>
            </a:r>
            <a:endParaRPr lang="en-US" dirty="0"/>
          </a:p>
          <a:p>
            <a:pPr lvl="1"/>
            <a:r>
              <a:rPr lang="en-US" dirty="0" err="1"/>
              <a:t>HiddenField</a:t>
            </a:r>
            <a:endParaRPr lang="en-US" dirty="0"/>
          </a:p>
          <a:p>
            <a:pPr lvl="1"/>
            <a:r>
              <a:rPr lang="en-US" dirty="0"/>
              <a:t>QueryString</a:t>
            </a:r>
          </a:p>
          <a:p>
            <a:endParaRPr lang="en-US" dirty="0"/>
          </a:p>
          <a:p>
            <a:endParaRPr lang="en-US" dirty="0"/>
          </a:p>
        </p:txBody>
      </p:sp>
    </p:spTree>
    <p:extLst>
      <p:ext uri="{BB962C8B-B14F-4D97-AF65-F5344CB8AC3E}">
        <p14:creationId xmlns:p14="http://schemas.microsoft.com/office/powerpoint/2010/main" val="24745089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F52D1-684B-934D-A5C7-7260394D0F70}"/>
              </a:ext>
            </a:extLst>
          </p:cNvPr>
          <p:cNvSpPr>
            <a:spLocks noGrp="1"/>
          </p:cNvSpPr>
          <p:nvPr>
            <p:ph type="title"/>
          </p:nvPr>
        </p:nvSpPr>
        <p:spPr>
          <a:xfrm>
            <a:off x="159465" y="66598"/>
            <a:ext cx="11491761" cy="916628"/>
          </a:xfrm>
        </p:spPr>
        <p:txBody>
          <a:bodyPr>
            <a:noAutofit/>
          </a:bodyPr>
          <a:lstStyle/>
          <a:p>
            <a:r>
              <a:rPr lang="en-US" sz="2800" dirty="0"/>
              <a:t>How to use session at your application</a:t>
            </a:r>
            <a:br>
              <a:rPr lang="en-US" sz="2800" dirty="0"/>
            </a:br>
            <a:r>
              <a:rPr lang="en-US" sz="2800" dirty="0"/>
              <a:t>state management using session(server side)</a:t>
            </a:r>
          </a:p>
        </p:txBody>
      </p:sp>
      <p:pic>
        <p:nvPicPr>
          <p:cNvPr id="5" name="Content Placeholder 4">
            <a:extLst>
              <a:ext uri="{FF2B5EF4-FFF2-40B4-BE49-F238E27FC236}">
                <a16:creationId xmlns:a16="http://schemas.microsoft.com/office/drawing/2014/main" id="{22B0B19A-8724-C527-5E08-D42823D56D30}"/>
              </a:ext>
            </a:extLst>
          </p:cNvPr>
          <p:cNvPicPr>
            <a:picLocks noGrp="1" noChangeAspect="1"/>
          </p:cNvPicPr>
          <p:nvPr>
            <p:ph sz="quarter" idx="13"/>
          </p:nvPr>
        </p:nvPicPr>
        <p:blipFill>
          <a:blip r:embed="rId2"/>
          <a:stretch>
            <a:fillRect/>
          </a:stretch>
        </p:blipFill>
        <p:spPr>
          <a:xfrm>
            <a:off x="159465" y="2983210"/>
            <a:ext cx="5619750" cy="552450"/>
          </a:xfrm>
        </p:spPr>
      </p:pic>
      <p:pic>
        <p:nvPicPr>
          <p:cNvPr id="7" name="Picture 6">
            <a:extLst>
              <a:ext uri="{FF2B5EF4-FFF2-40B4-BE49-F238E27FC236}">
                <a16:creationId xmlns:a16="http://schemas.microsoft.com/office/drawing/2014/main" id="{EB480810-8EAF-F2E3-C61D-B995774B033D}"/>
              </a:ext>
            </a:extLst>
          </p:cNvPr>
          <p:cNvPicPr>
            <a:picLocks noChangeAspect="1"/>
          </p:cNvPicPr>
          <p:nvPr/>
        </p:nvPicPr>
        <p:blipFill>
          <a:blip r:embed="rId3"/>
          <a:stretch>
            <a:fillRect/>
          </a:stretch>
        </p:blipFill>
        <p:spPr>
          <a:xfrm>
            <a:off x="149632" y="3786470"/>
            <a:ext cx="6448425" cy="542925"/>
          </a:xfrm>
          <a:prstGeom prst="rect">
            <a:avLst/>
          </a:prstGeom>
        </p:spPr>
      </p:pic>
      <p:sp>
        <p:nvSpPr>
          <p:cNvPr id="8" name="Title 1">
            <a:extLst>
              <a:ext uri="{FF2B5EF4-FFF2-40B4-BE49-F238E27FC236}">
                <a16:creationId xmlns:a16="http://schemas.microsoft.com/office/drawing/2014/main" id="{7D75C364-ECDB-4477-692C-63D1F99215B1}"/>
              </a:ext>
            </a:extLst>
          </p:cNvPr>
          <p:cNvSpPr txBox="1">
            <a:spLocks/>
          </p:cNvSpPr>
          <p:nvPr/>
        </p:nvSpPr>
        <p:spPr>
          <a:xfrm>
            <a:off x="6823808" y="3848847"/>
            <a:ext cx="4564317" cy="480548"/>
          </a:xfrm>
          <a:prstGeom prst="rect">
            <a:avLst/>
          </a:prstGeom>
          <a:effectLst>
            <a:outerShdw blurRad="25400" dir="17880000">
              <a:srgbClr val="000000">
                <a:alpha val="46000"/>
              </a:srgbClr>
            </a:outerShdw>
          </a:effectLst>
        </p:spPr>
        <p:txBody>
          <a:bodyPr vert="horz" lIns="91440" tIns="45720" rIns="91440" bIns="45720" rtlCol="0" anchor="ctr">
            <a:normAutofit fontScale="90000" lnSpcReduction="2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Reading data from session</a:t>
            </a:r>
          </a:p>
        </p:txBody>
      </p:sp>
      <p:pic>
        <p:nvPicPr>
          <p:cNvPr id="10" name="Picture 9">
            <a:extLst>
              <a:ext uri="{FF2B5EF4-FFF2-40B4-BE49-F238E27FC236}">
                <a16:creationId xmlns:a16="http://schemas.microsoft.com/office/drawing/2014/main" id="{90E31D75-BF49-D5CA-7DD1-98A9D147CA1A}"/>
              </a:ext>
            </a:extLst>
          </p:cNvPr>
          <p:cNvPicPr>
            <a:picLocks noChangeAspect="1"/>
          </p:cNvPicPr>
          <p:nvPr/>
        </p:nvPicPr>
        <p:blipFill>
          <a:blip r:embed="rId4"/>
          <a:stretch>
            <a:fillRect/>
          </a:stretch>
        </p:blipFill>
        <p:spPr>
          <a:xfrm>
            <a:off x="149632" y="4544638"/>
            <a:ext cx="8896045" cy="869465"/>
          </a:xfrm>
          <a:prstGeom prst="rect">
            <a:avLst/>
          </a:prstGeom>
        </p:spPr>
      </p:pic>
      <p:sp>
        <p:nvSpPr>
          <p:cNvPr id="16" name="Title 1">
            <a:extLst>
              <a:ext uri="{FF2B5EF4-FFF2-40B4-BE49-F238E27FC236}">
                <a16:creationId xmlns:a16="http://schemas.microsoft.com/office/drawing/2014/main" id="{D2518DC0-9EE3-2B2C-772E-1E1187ABFA19}"/>
              </a:ext>
            </a:extLst>
          </p:cNvPr>
          <p:cNvSpPr txBox="1">
            <a:spLocks/>
          </p:cNvSpPr>
          <p:nvPr/>
        </p:nvSpPr>
        <p:spPr>
          <a:xfrm>
            <a:off x="6823808" y="2992735"/>
            <a:ext cx="4280215" cy="542925"/>
          </a:xfrm>
          <a:prstGeom prst="rect">
            <a:avLst/>
          </a:prstGeom>
          <a:effectLst>
            <a:outerShdw blurRad="25400" dir="17880000">
              <a:srgbClr val="000000">
                <a:alpha val="46000"/>
              </a:srgbClr>
            </a:outerShdw>
          </a:effectLst>
        </p:spPr>
        <p:txBody>
          <a:bodyPr vert="horz" lIns="91440" tIns="45720" rIns="91440" bIns="45720" rtlCol="0" anchor="ctr">
            <a:normAutofit fontScale="97500" lnSpcReduction="1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Storing data in session</a:t>
            </a:r>
          </a:p>
        </p:txBody>
      </p:sp>
      <p:sp>
        <p:nvSpPr>
          <p:cNvPr id="17" name="Title 1">
            <a:extLst>
              <a:ext uri="{FF2B5EF4-FFF2-40B4-BE49-F238E27FC236}">
                <a16:creationId xmlns:a16="http://schemas.microsoft.com/office/drawing/2014/main" id="{A476C792-F6D1-77EC-7079-5A02C9DA2FB0}"/>
              </a:ext>
            </a:extLst>
          </p:cNvPr>
          <p:cNvSpPr txBox="1">
            <a:spLocks/>
          </p:cNvSpPr>
          <p:nvPr/>
        </p:nvSpPr>
        <p:spPr>
          <a:xfrm>
            <a:off x="0" y="768873"/>
            <a:ext cx="10913806" cy="1738759"/>
          </a:xfrm>
          <a:prstGeom prst="rect">
            <a:avLst/>
          </a:prstGeom>
          <a:effectLst>
            <a:outerShdw blurRad="25400" dir="17880000">
              <a:srgbClr val="000000">
                <a:alpha val="46000"/>
              </a:srgbClr>
            </a:outerShdw>
          </a:effectLst>
        </p:spPr>
        <p:txBody>
          <a:bodyPr vert="horz" lIns="91440" tIns="45720" rIns="91440" bIns="45720" rtlCol="0" anchor="ctr">
            <a:normAutofit fontScale="975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2000" dirty="0"/>
              <a:t>At program.cs </a:t>
            </a:r>
            <a:r>
              <a:rPr lang="en-US" sz="2000" dirty="0">
                <a:sym typeface="Wingdings" panose="05000000000000000000" pitchFamily="2" charset="2"/>
              </a:rPr>
              <a:t></a:t>
            </a:r>
          </a:p>
          <a:p>
            <a:pPr algn="l"/>
            <a:r>
              <a:rPr lang="en-US" sz="2000" dirty="0" err="1">
                <a:sym typeface="Wingdings" panose="05000000000000000000" pitchFamily="2" charset="2"/>
              </a:rPr>
              <a:t>Builder.Services.AddSession</a:t>
            </a:r>
            <a:r>
              <a:rPr lang="en-US" sz="2000" dirty="0">
                <a:sym typeface="Wingdings" panose="05000000000000000000" pitchFamily="2" charset="2"/>
              </a:rPr>
              <a:t>();</a:t>
            </a:r>
          </a:p>
          <a:p>
            <a:pPr algn="l"/>
            <a:r>
              <a:rPr lang="en-US" sz="2000" dirty="0">
                <a:sym typeface="Wingdings" panose="05000000000000000000" pitchFamily="2" charset="2"/>
              </a:rPr>
              <a:t> app.UseSession(); // enable session state for application</a:t>
            </a:r>
          </a:p>
          <a:p>
            <a:pPr algn="l"/>
            <a:r>
              <a:rPr lang="en-US" sz="2000" dirty="0">
                <a:sym typeface="Wingdings" panose="05000000000000000000" pitchFamily="2" charset="2"/>
              </a:rPr>
              <a:t>app.UseSession(options=&gt;{</a:t>
            </a:r>
            <a:r>
              <a:rPr lang="en-US" sz="2000" dirty="0" err="1">
                <a:sym typeface="Wingdings" panose="05000000000000000000" pitchFamily="2" charset="2"/>
              </a:rPr>
              <a:t>options.IdleTimeout</a:t>
            </a:r>
            <a:r>
              <a:rPr lang="en-US" sz="2000" dirty="0">
                <a:sym typeface="Wingdings" panose="05000000000000000000" pitchFamily="2" charset="2"/>
              </a:rPr>
              <a:t> = </a:t>
            </a:r>
            <a:r>
              <a:rPr lang="en-US" sz="2000" dirty="0" err="1">
                <a:sym typeface="Wingdings" panose="05000000000000000000" pitchFamily="2" charset="2"/>
              </a:rPr>
              <a:t>TimeSpan.FromMinutes</a:t>
            </a:r>
            <a:r>
              <a:rPr lang="en-US" sz="2000" dirty="0">
                <a:sym typeface="Wingdings" panose="05000000000000000000" pitchFamily="2" charset="2"/>
              </a:rPr>
              <a:t>(30);});</a:t>
            </a:r>
            <a:r>
              <a:rPr lang="en-US" sz="2000" dirty="0"/>
              <a:t> </a:t>
            </a:r>
          </a:p>
        </p:txBody>
      </p:sp>
      <p:pic>
        <p:nvPicPr>
          <p:cNvPr id="19" name="Picture 18">
            <a:extLst>
              <a:ext uri="{FF2B5EF4-FFF2-40B4-BE49-F238E27FC236}">
                <a16:creationId xmlns:a16="http://schemas.microsoft.com/office/drawing/2014/main" id="{2F04C408-41EA-C662-8FCC-A7EBF926F979}"/>
              </a:ext>
            </a:extLst>
          </p:cNvPr>
          <p:cNvPicPr>
            <a:picLocks noChangeAspect="1"/>
          </p:cNvPicPr>
          <p:nvPr/>
        </p:nvPicPr>
        <p:blipFill>
          <a:blip r:embed="rId5"/>
          <a:stretch>
            <a:fillRect/>
          </a:stretch>
        </p:blipFill>
        <p:spPr>
          <a:xfrm>
            <a:off x="149632" y="5616104"/>
            <a:ext cx="11572568" cy="1077832"/>
          </a:xfrm>
          <a:prstGeom prst="rect">
            <a:avLst/>
          </a:prstGeom>
        </p:spPr>
      </p:pic>
    </p:spTree>
    <p:extLst>
      <p:ext uri="{BB962C8B-B14F-4D97-AF65-F5344CB8AC3E}">
        <p14:creationId xmlns:p14="http://schemas.microsoft.com/office/powerpoint/2010/main" val="33370429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C11ED-63E3-5F52-A74B-3E300031CE25}"/>
              </a:ext>
            </a:extLst>
          </p:cNvPr>
          <p:cNvSpPr>
            <a:spLocks noGrp="1"/>
          </p:cNvSpPr>
          <p:nvPr>
            <p:ph type="title"/>
          </p:nvPr>
        </p:nvSpPr>
        <p:spPr>
          <a:xfrm>
            <a:off x="923838" y="0"/>
            <a:ext cx="10353762" cy="599768"/>
          </a:xfrm>
        </p:spPr>
        <p:txBody>
          <a:bodyPr>
            <a:normAutofit/>
          </a:bodyPr>
          <a:lstStyle/>
          <a:p>
            <a:r>
              <a:rPr lang="en-US" sz="3200" dirty="0"/>
              <a:t>state management using cookies(client side)</a:t>
            </a:r>
          </a:p>
        </p:txBody>
      </p:sp>
      <p:sp>
        <p:nvSpPr>
          <p:cNvPr id="3" name="Content Placeholder 2">
            <a:extLst>
              <a:ext uri="{FF2B5EF4-FFF2-40B4-BE49-F238E27FC236}">
                <a16:creationId xmlns:a16="http://schemas.microsoft.com/office/drawing/2014/main" id="{7396B486-E019-2530-6C1E-90779795BEB1}"/>
              </a:ext>
            </a:extLst>
          </p:cNvPr>
          <p:cNvSpPr>
            <a:spLocks noGrp="1"/>
          </p:cNvSpPr>
          <p:nvPr>
            <p:ph sz="quarter" idx="13"/>
          </p:nvPr>
        </p:nvSpPr>
        <p:spPr>
          <a:xfrm>
            <a:off x="294967" y="599768"/>
            <a:ext cx="11611897" cy="5958348"/>
          </a:xfrm>
        </p:spPr>
        <p:txBody>
          <a:bodyPr/>
          <a:lstStyle/>
          <a:p>
            <a:r>
              <a:rPr lang="en-US" dirty="0"/>
              <a:t>Type of Cookies</a:t>
            </a:r>
          </a:p>
          <a:p>
            <a:pPr lvl="1"/>
            <a:r>
              <a:rPr lang="en-US" dirty="0"/>
              <a:t>Session Cookie: ends when Session ends</a:t>
            </a:r>
          </a:p>
          <a:p>
            <a:pPr lvl="1"/>
            <a:r>
              <a:rPr lang="en-US" dirty="0"/>
              <a:t>Persistence cookie: (expiration)</a:t>
            </a:r>
          </a:p>
          <a:p>
            <a:endParaRPr lang="en-US" dirty="0"/>
          </a:p>
          <a:p>
            <a:endParaRPr lang="en-US" dirty="0"/>
          </a:p>
          <a:p>
            <a:endParaRPr lang="en-US" dirty="0"/>
          </a:p>
          <a:p>
            <a:endParaRPr lang="en-US" dirty="0"/>
          </a:p>
          <a:p>
            <a:endParaRPr lang="en-US" dirty="0"/>
          </a:p>
          <a:p>
            <a:endParaRPr lang="en-US" dirty="0"/>
          </a:p>
          <a:p>
            <a:r>
              <a:rPr lang="en-US" dirty="0"/>
              <a:t>Persistence cookie:</a:t>
            </a:r>
          </a:p>
          <a:p>
            <a:endParaRPr lang="en-US" dirty="0"/>
          </a:p>
          <a:p>
            <a:endParaRPr lang="en-US" dirty="0"/>
          </a:p>
          <a:p>
            <a:endParaRPr lang="en-US" dirty="0"/>
          </a:p>
        </p:txBody>
      </p:sp>
      <p:pic>
        <p:nvPicPr>
          <p:cNvPr id="9" name="Picture 8">
            <a:extLst>
              <a:ext uri="{FF2B5EF4-FFF2-40B4-BE49-F238E27FC236}">
                <a16:creationId xmlns:a16="http://schemas.microsoft.com/office/drawing/2014/main" id="{B93841F4-3732-9FC7-7F64-BCCC96296847}"/>
              </a:ext>
            </a:extLst>
          </p:cNvPr>
          <p:cNvPicPr>
            <a:picLocks noChangeAspect="1"/>
          </p:cNvPicPr>
          <p:nvPr/>
        </p:nvPicPr>
        <p:blipFill>
          <a:blip r:embed="rId2"/>
          <a:stretch>
            <a:fillRect/>
          </a:stretch>
        </p:blipFill>
        <p:spPr>
          <a:xfrm>
            <a:off x="285136" y="2086282"/>
            <a:ext cx="8543925" cy="866775"/>
          </a:xfrm>
          <a:prstGeom prst="rect">
            <a:avLst/>
          </a:prstGeom>
        </p:spPr>
      </p:pic>
      <p:pic>
        <p:nvPicPr>
          <p:cNvPr id="13" name="Picture 12">
            <a:extLst>
              <a:ext uri="{FF2B5EF4-FFF2-40B4-BE49-F238E27FC236}">
                <a16:creationId xmlns:a16="http://schemas.microsoft.com/office/drawing/2014/main" id="{BCAB83E1-DAFE-2CBF-238A-B518CD0EECBF}"/>
              </a:ext>
            </a:extLst>
          </p:cNvPr>
          <p:cNvPicPr>
            <a:picLocks noChangeAspect="1"/>
          </p:cNvPicPr>
          <p:nvPr/>
        </p:nvPicPr>
        <p:blipFill>
          <a:blip r:embed="rId3"/>
          <a:stretch>
            <a:fillRect/>
          </a:stretch>
        </p:blipFill>
        <p:spPr>
          <a:xfrm>
            <a:off x="294967" y="3116979"/>
            <a:ext cx="6734175" cy="923925"/>
          </a:xfrm>
          <a:prstGeom prst="rect">
            <a:avLst/>
          </a:prstGeom>
        </p:spPr>
      </p:pic>
      <p:pic>
        <p:nvPicPr>
          <p:cNvPr id="15" name="Picture 14">
            <a:extLst>
              <a:ext uri="{FF2B5EF4-FFF2-40B4-BE49-F238E27FC236}">
                <a16:creationId xmlns:a16="http://schemas.microsoft.com/office/drawing/2014/main" id="{588766C2-3BE3-02D1-678F-07CF1DB44CE5}"/>
              </a:ext>
            </a:extLst>
          </p:cNvPr>
          <p:cNvPicPr>
            <a:picLocks noChangeAspect="1"/>
          </p:cNvPicPr>
          <p:nvPr/>
        </p:nvPicPr>
        <p:blipFill>
          <a:blip r:embed="rId4"/>
          <a:stretch>
            <a:fillRect/>
          </a:stretch>
        </p:blipFill>
        <p:spPr>
          <a:xfrm>
            <a:off x="294967" y="4951847"/>
            <a:ext cx="6772275" cy="695325"/>
          </a:xfrm>
          <a:prstGeom prst="rect">
            <a:avLst/>
          </a:prstGeom>
        </p:spPr>
      </p:pic>
      <p:pic>
        <p:nvPicPr>
          <p:cNvPr id="17" name="Picture 16">
            <a:extLst>
              <a:ext uri="{FF2B5EF4-FFF2-40B4-BE49-F238E27FC236}">
                <a16:creationId xmlns:a16="http://schemas.microsoft.com/office/drawing/2014/main" id="{BD0E1DF1-7755-9B46-6EEF-560D322F6956}"/>
              </a:ext>
            </a:extLst>
          </p:cNvPr>
          <p:cNvPicPr>
            <a:picLocks noChangeAspect="1"/>
          </p:cNvPicPr>
          <p:nvPr/>
        </p:nvPicPr>
        <p:blipFill>
          <a:blip r:embed="rId5"/>
          <a:stretch>
            <a:fillRect/>
          </a:stretch>
        </p:blipFill>
        <p:spPr>
          <a:xfrm>
            <a:off x="294967" y="5823846"/>
            <a:ext cx="10220325" cy="400050"/>
          </a:xfrm>
          <a:prstGeom prst="rect">
            <a:avLst/>
          </a:prstGeom>
        </p:spPr>
      </p:pic>
    </p:spTree>
    <p:extLst>
      <p:ext uri="{BB962C8B-B14F-4D97-AF65-F5344CB8AC3E}">
        <p14:creationId xmlns:p14="http://schemas.microsoft.com/office/powerpoint/2010/main" val="4016006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7D4EF-55FA-EB7F-E43E-7F2F93185B20}"/>
              </a:ext>
            </a:extLst>
          </p:cNvPr>
          <p:cNvSpPr>
            <a:spLocks noGrp="1"/>
          </p:cNvSpPr>
          <p:nvPr>
            <p:ph type="title"/>
          </p:nvPr>
        </p:nvSpPr>
        <p:spPr>
          <a:xfrm>
            <a:off x="913774" y="0"/>
            <a:ext cx="10353761" cy="663019"/>
          </a:xfrm>
        </p:spPr>
        <p:txBody>
          <a:bodyPr>
            <a:normAutofit fontScale="90000"/>
          </a:bodyPr>
          <a:lstStyle/>
          <a:p>
            <a:r>
              <a:rPr lang="en-US" dirty="0"/>
              <a:t>info to help [cont.]</a:t>
            </a:r>
          </a:p>
        </p:txBody>
      </p:sp>
      <p:sp>
        <p:nvSpPr>
          <p:cNvPr id="3" name="Content Placeholder 2">
            <a:extLst>
              <a:ext uri="{FF2B5EF4-FFF2-40B4-BE49-F238E27FC236}">
                <a16:creationId xmlns:a16="http://schemas.microsoft.com/office/drawing/2014/main" id="{884CC00B-2A06-058D-9606-52CE57B02D16}"/>
              </a:ext>
            </a:extLst>
          </p:cNvPr>
          <p:cNvSpPr>
            <a:spLocks noGrp="1"/>
          </p:cNvSpPr>
          <p:nvPr>
            <p:ph sz="quarter" idx="13"/>
          </p:nvPr>
        </p:nvSpPr>
        <p:spPr>
          <a:xfrm>
            <a:off x="395926" y="820132"/>
            <a:ext cx="11444140" cy="5533534"/>
          </a:xfrm>
        </p:spPr>
        <p:txBody>
          <a:bodyPr/>
          <a:lstStyle/>
          <a:p>
            <a:r>
              <a:rPr lang="en-US" sz="2400" dirty="0"/>
              <a:t>the default web server used in ASP.NET Core is Kestrel</a:t>
            </a:r>
            <a:endParaRPr lang="en-US" sz="2400" b="1" dirty="0">
              <a:solidFill>
                <a:srgbClr val="FF0000"/>
              </a:solidFill>
            </a:endParaRPr>
          </a:p>
          <a:p>
            <a:r>
              <a:rPr lang="en-US" sz="2400" b="1" dirty="0">
                <a:solidFill>
                  <a:srgbClr val="FF0000"/>
                </a:solidFill>
              </a:rPr>
              <a:t>A proxy server </a:t>
            </a:r>
            <a:r>
              <a:rPr lang="en-US" dirty="0"/>
              <a:t>acts as bridge between a client (such as a web browser) and web server When a client sends a request to access a resource on the internet, it first goes through the proxy server, which then forwards the request to the destination server. The destination server processes the request and sends the response back to the proxy server, which in turn sends it back to the client.</a:t>
            </a:r>
          </a:p>
          <a:p>
            <a:r>
              <a:rPr lang="en-US" dirty="0"/>
              <a:t>http://www.example.com:80/path/to/resource?param1=value1&amp;param2=value2</a:t>
            </a:r>
          </a:p>
          <a:p>
            <a:pPr lvl="1"/>
            <a:r>
              <a:rPr lang="en-US" dirty="0"/>
              <a:t>http: protocol</a:t>
            </a:r>
          </a:p>
          <a:p>
            <a:pPr lvl="1"/>
            <a:r>
              <a:rPr lang="en-US" dirty="0">
                <a:hlinkClick r:id="rId2">
                  <a:extLst>
                    <a:ext uri="{A12FA001-AC4F-418D-AE19-62706E023703}">
                      <ahyp:hlinkClr xmlns:ahyp="http://schemas.microsoft.com/office/drawing/2018/hyperlinkcolor" val="tx"/>
                    </a:ext>
                  </a:extLst>
                </a:hlinkClick>
              </a:rPr>
              <a:t>www.example.com</a:t>
            </a:r>
            <a:r>
              <a:rPr lang="en-US" dirty="0"/>
              <a:t> : domain (HOST)</a:t>
            </a:r>
          </a:p>
          <a:p>
            <a:pPr lvl="1"/>
            <a:r>
              <a:rPr lang="en-US" dirty="0"/>
              <a:t>80: port number</a:t>
            </a:r>
          </a:p>
          <a:p>
            <a:pPr lvl="1"/>
            <a:r>
              <a:rPr lang="en-US" dirty="0"/>
              <a:t>path/to/resource: Path</a:t>
            </a:r>
          </a:p>
          <a:p>
            <a:pPr lvl="1"/>
            <a:r>
              <a:rPr lang="en-US" dirty="0"/>
              <a:t>param1=value1&amp;param2=value2: Query String</a:t>
            </a:r>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9983310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9BDA7-0CAE-5715-2E55-DEB226F5E9E2}"/>
              </a:ext>
            </a:extLst>
          </p:cNvPr>
          <p:cNvSpPr>
            <a:spLocks noGrp="1"/>
          </p:cNvSpPr>
          <p:nvPr>
            <p:ph type="title"/>
          </p:nvPr>
        </p:nvSpPr>
        <p:spPr>
          <a:xfrm>
            <a:off x="913774" y="1"/>
            <a:ext cx="10353762" cy="521110"/>
          </a:xfrm>
        </p:spPr>
        <p:txBody>
          <a:bodyPr>
            <a:normAutofit/>
          </a:bodyPr>
          <a:lstStyle/>
          <a:p>
            <a:r>
              <a:rPr lang="en-US" sz="2800" dirty="0"/>
              <a:t>Lecture4 model binding</a:t>
            </a:r>
          </a:p>
        </p:txBody>
      </p:sp>
      <p:sp>
        <p:nvSpPr>
          <p:cNvPr id="3" name="Content Placeholder 2">
            <a:extLst>
              <a:ext uri="{FF2B5EF4-FFF2-40B4-BE49-F238E27FC236}">
                <a16:creationId xmlns:a16="http://schemas.microsoft.com/office/drawing/2014/main" id="{4789EF5E-1497-D38A-6FE4-32281D51776C}"/>
              </a:ext>
            </a:extLst>
          </p:cNvPr>
          <p:cNvSpPr>
            <a:spLocks noGrp="1"/>
          </p:cNvSpPr>
          <p:nvPr>
            <p:ph sz="quarter" idx="13"/>
          </p:nvPr>
        </p:nvSpPr>
        <p:spPr>
          <a:xfrm>
            <a:off x="132080" y="521112"/>
            <a:ext cx="11826240" cy="6194648"/>
          </a:xfrm>
        </p:spPr>
        <p:txBody>
          <a:bodyPr/>
          <a:lstStyle/>
          <a:p>
            <a:r>
              <a:rPr lang="en-US" dirty="0"/>
              <a:t>Model binding means Send data from front to back(C#)</a:t>
            </a:r>
          </a:p>
          <a:p>
            <a:r>
              <a:rPr lang="en-US" dirty="0"/>
              <a:t>At HTML data is sent to server using Form element </a:t>
            </a:r>
          </a:p>
          <a:p>
            <a:pPr lvl="1"/>
            <a:r>
              <a:rPr lang="en-US" dirty="0"/>
              <a:t>Action = “URL”</a:t>
            </a:r>
          </a:p>
          <a:p>
            <a:pPr lvl="1"/>
            <a:r>
              <a:rPr lang="en-US" dirty="0"/>
              <a:t>Method = “GET”  </a:t>
            </a:r>
            <a:r>
              <a:rPr lang="en-US" dirty="0">
                <a:sym typeface="Wingdings" panose="05000000000000000000" pitchFamily="2" charset="2"/>
              </a:rPr>
              <a:t> data is sent in URL   url?name=value&amp;age=val  [query string]</a:t>
            </a:r>
            <a:endParaRPr lang="en-US" dirty="0"/>
          </a:p>
          <a:p>
            <a:pPr lvl="1"/>
            <a:r>
              <a:rPr lang="en-US" dirty="0"/>
              <a:t>Method = “POST” </a:t>
            </a:r>
            <a:r>
              <a:rPr lang="en-US" dirty="0">
                <a:sym typeface="Wingdings" panose="05000000000000000000" pitchFamily="2" charset="2"/>
              </a:rPr>
              <a:t> data is sent at http request body (form data)</a:t>
            </a:r>
            <a:endParaRPr lang="en-US" dirty="0"/>
          </a:p>
          <a:p>
            <a:r>
              <a:rPr lang="en-US" dirty="0"/>
              <a:t>At controller action the action parameter name must be the same name of input [case insensitive]</a:t>
            </a:r>
          </a:p>
          <a:p>
            <a:endParaRPr lang="en-US" dirty="0"/>
          </a:p>
          <a:p>
            <a:endParaRPr lang="en-US" dirty="0"/>
          </a:p>
          <a:p>
            <a:endParaRPr lang="en-US" dirty="0"/>
          </a:p>
          <a:p>
            <a:endParaRPr lang="en-US" dirty="0"/>
          </a:p>
          <a:p>
            <a:r>
              <a:rPr lang="en-US" dirty="0"/>
              <a:t>Model binding takes the Action parameter and try to bind its value From</a:t>
            </a:r>
          </a:p>
          <a:p>
            <a:pPr lvl="1"/>
            <a:r>
              <a:rPr lang="en-US" dirty="0" err="1"/>
              <a:t>Request.Form</a:t>
            </a:r>
            <a:r>
              <a:rPr lang="en-US" dirty="0"/>
              <a:t> object if it is not found </a:t>
            </a:r>
          </a:p>
          <a:p>
            <a:pPr lvl="1"/>
            <a:r>
              <a:rPr lang="en-US" dirty="0"/>
              <a:t>Request.RouteValue if it is not found [the third segment of path is determined as id]</a:t>
            </a:r>
          </a:p>
          <a:p>
            <a:pPr lvl="1"/>
            <a:r>
              <a:rPr lang="en-US" dirty="0"/>
              <a:t>try to get it from QueryString object if not found it will assign the parameter with default value</a:t>
            </a:r>
          </a:p>
        </p:txBody>
      </p:sp>
      <p:sp>
        <p:nvSpPr>
          <p:cNvPr id="7" name="Rectangle 1">
            <a:extLst>
              <a:ext uri="{FF2B5EF4-FFF2-40B4-BE49-F238E27FC236}">
                <a16:creationId xmlns:a16="http://schemas.microsoft.com/office/drawing/2014/main" id="{C1D37495-E523-1650-B67C-BE0A92EBD10C}"/>
              </a:ext>
            </a:extLst>
          </p:cNvPr>
          <p:cNvSpPr txBox="1">
            <a:spLocks noChangeArrowheads="1"/>
          </p:cNvSpPr>
          <p:nvPr/>
        </p:nvSpPr>
        <p:spPr bwMode="auto">
          <a:xfrm>
            <a:off x="462547" y="3174183"/>
            <a:ext cx="11008094" cy="12003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defTabSz="914400" eaLnBrk="0" fontAlgn="base" hangingPunct="0">
              <a:spcBef>
                <a:spcPct val="0"/>
              </a:spcBef>
              <a:spcAft>
                <a:spcPct val="0"/>
              </a:spcAft>
              <a:buClrTx/>
              <a:buSzTx/>
              <a:buFontTx/>
              <a:buNone/>
            </a:pPr>
            <a:r>
              <a:rPr lang="en-US" altLang="en-US" sz="1800" dirty="0">
                <a:ln>
                  <a:noFill/>
                </a:ln>
                <a:solidFill>
                  <a:srgbClr val="000000"/>
                </a:solidFill>
                <a:effectLst/>
                <a:latin typeface="Consolas" panose="020B0609020204030204" pitchFamily="49" charset="0"/>
              </a:rPr>
              <a:t>// Binding/</a:t>
            </a:r>
            <a:r>
              <a:rPr lang="en-US" altLang="en-US" sz="1800" dirty="0" err="1">
                <a:ln>
                  <a:noFill/>
                </a:ln>
                <a:solidFill>
                  <a:srgbClr val="000000"/>
                </a:solidFill>
                <a:effectLst/>
                <a:latin typeface="Consolas" panose="020B0609020204030204" pitchFamily="49" charset="0"/>
              </a:rPr>
              <a:t>TestPrimitive?name</a:t>
            </a:r>
            <a:r>
              <a:rPr lang="en-US" altLang="en-US" sz="1800" dirty="0">
                <a:ln>
                  <a:noFill/>
                </a:ln>
                <a:solidFill>
                  <a:srgbClr val="000000"/>
                </a:solidFill>
                <a:effectLst/>
                <a:latin typeface="Consolas" panose="020B0609020204030204" pitchFamily="49" charset="0"/>
              </a:rPr>
              <a:t>=ahme&amp;age=12  </a:t>
            </a:r>
            <a:r>
              <a:rPr lang="en-US" altLang="en-US" sz="1800" dirty="0">
                <a:ln>
                  <a:noFill/>
                </a:ln>
                <a:solidFill>
                  <a:srgbClr val="000000"/>
                </a:solidFill>
                <a:effectLst/>
                <a:latin typeface="Consolas" panose="020B0609020204030204" pitchFamily="49" charset="0"/>
                <a:sym typeface="Wingdings" panose="05000000000000000000" pitchFamily="2" charset="2"/>
              </a:rPr>
              <a:t> the order of parameter does not matter</a:t>
            </a:r>
            <a:endParaRPr lang="en-US" altLang="en-US" sz="1800" dirty="0">
              <a:ln>
                <a:noFill/>
              </a:ln>
              <a:solidFill>
                <a:srgbClr val="000000"/>
              </a:solidFill>
              <a:effectLst/>
              <a:latin typeface="Consolas" panose="020B0609020204030204" pitchFamily="49" charset="0"/>
            </a:endParaRPr>
          </a:p>
          <a:p>
            <a:pPr marL="0" indent="0" defTabSz="914400" eaLnBrk="0" fontAlgn="base" hangingPunct="0">
              <a:spcBef>
                <a:spcPct val="0"/>
              </a:spcBef>
              <a:spcAft>
                <a:spcPct val="0"/>
              </a:spcAft>
              <a:buClrTx/>
              <a:buSzTx/>
              <a:buFontTx/>
              <a:buNone/>
            </a:pPr>
            <a:r>
              <a:rPr lang="en-US" altLang="en-US" sz="1800" dirty="0">
                <a:ln>
                  <a:noFill/>
                </a:ln>
                <a:solidFill>
                  <a:srgbClr val="000000"/>
                </a:solidFill>
                <a:effectLst/>
                <a:latin typeface="Consolas" panose="020B0609020204030204" pitchFamily="49" charset="0"/>
              </a:rPr>
              <a:t>public IActionResult </a:t>
            </a:r>
            <a:r>
              <a:rPr lang="en-US" altLang="en-US" sz="1800" dirty="0">
                <a:ln>
                  <a:noFill/>
                </a:ln>
                <a:solidFill>
                  <a:srgbClr val="0006F6"/>
                </a:solidFill>
                <a:effectLst/>
                <a:latin typeface="Consolas" panose="020B0609020204030204" pitchFamily="49" charset="0"/>
              </a:rPr>
              <a:t>TestPrimitive</a:t>
            </a:r>
            <a:r>
              <a:rPr lang="en-US" altLang="en-US" sz="1800" dirty="0">
                <a:ln>
                  <a:noFill/>
                </a:ln>
                <a:solidFill>
                  <a:srgbClr val="000000"/>
                </a:solidFill>
                <a:effectLst/>
                <a:latin typeface="Consolas" panose="020B0609020204030204" pitchFamily="49" charset="0"/>
              </a:rPr>
              <a:t>(int age, string name){            </a:t>
            </a:r>
          </a:p>
          <a:p>
            <a:pPr marL="0" indent="0" defTabSz="914400" eaLnBrk="0" fontAlgn="base" hangingPunct="0">
              <a:spcBef>
                <a:spcPct val="0"/>
              </a:spcBef>
              <a:spcAft>
                <a:spcPct val="0"/>
              </a:spcAft>
              <a:buClrTx/>
              <a:buSzTx/>
              <a:buFontTx/>
              <a:buNone/>
            </a:pPr>
            <a:r>
              <a:rPr lang="en-US" altLang="en-US" sz="1800" dirty="0">
                <a:ln>
                  <a:noFill/>
                </a:ln>
                <a:solidFill>
                  <a:srgbClr val="000000"/>
                </a:solidFill>
                <a:effectLst/>
                <a:latin typeface="Consolas" panose="020B0609020204030204" pitchFamily="49" charset="0"/>
              </a:rPr>
              <a:t>            return Content($"{name} \t {age}");</a:t>
            </a:r>
          </a:p>
          <a:p>
            <a:pPr marL="0" indent="0" defTabSz="914400" eaLnBrk="0" fontAlgn="base" hangingPunct="0">
              <a:spcBef>
                <a:spcPct val="0"/>
              </a:spcBef>
              <a:spcAft>
                <a:spcPct val="0"/>
              </a:spcAft>
              <a:buClrTx/>
              <a:buSzTx/>
              <a:buFontTx/>
              <a:buNone/>
            </a:pPr>
            <a:r>
              <a:rPr lang="en-US" altLang="en-US" sz="1800" dirty="0">
                <a:ln>
                  <a:noFill/>
                </a:ln>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696956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D41C82-69E2-7F37-1574-E4C174AB167B}"/>
              </a:ext>
            </a:extLst>
          </p:cNvPr>
          <p:cNvSpPr>
            <a:spLocks noGrp="1"/>
          </p:cNvSpPr>
          <p:nvPr>
            <p:ph sz="quarter" idx="13"/>
          </p:nvPr>
        </p:nvSpPr>
        <p:spPr>
          <a:xfrm>
            <a:off x="176981" y="265472"/>
            <a:ext cx="12015019" cy="6361470"/>
          </a:xfrm>
        </p:spPr>
        <p:txBody>
          <a:bodyPr/>
          <a:lstStyle/>
          <a:p>
            <a:r>
              <a:rPr lang="en-US" dirty="0"/>
              <a:t>Submit at form add inputs names and its values in query string</a:t>
            </a:r>
          </a:p>
          <a:p>
            <a:r>
              <a:rPr lang="en-US" dirty="0"/>
              <a:t>For example: the if the URL is </a:t>
            </a:r>
            <a:r>
              <a:rPr lang="en-US" dirty="0">
                <a:sym typeface="Wingdings" panose="05000000000000000000" pitchFamily="2" charset="2"/>
              </a:rPr>
              <a:t> </a:t>
            </a:r>
            <a:r>
              <a:rPr lang="en-US" dirty="0">
                <a:sym typeface="Wingdings" panose="05000000000000000000" pitchFamily="2" charset="2"/>
                <a:hlinkClick r:id="rId2"/>
              </a:rPr>
              <a:t>http://localhost:5163/test/TestModelBinding</a:t>
            </a:r>
            <a:endParaRPr lang="en-US" dirty="0">
              <a:sym typeface="Wingdings" panose="05000000000000000000" pitchFamily="2" charset="2"/>
            </a:endParaRPr>
          </a:p>
          <a:p>
            <a:endParaRPr lang="en-US" dirty="0"/>
          </a:p>
          <a:p>
            <a:endParaRPr lang="en-US" dirty="0"/>
          </a:p>
          <a:p>
            <a:endParaRPr lang="en-US" dirty="0"/>
          </a:p>
          <a:p>
            <a:endParaRPr lang="en-US" dirty="0"/>
          </a:p>
          <a:p>
            <a:pPr marL="36900" indent="0">
              <a:buNone/>
            </a:pPr>
            <a:endParaRPr lang="en-US" dirty="0"/>
          </a:p>
          <a:p>
            <a:r>
              <a:rPr lang="en-US" dirty="0"/>
              <a:t>After submit button is clicked the URL will be </a:t>
            </a:r>
            <a:r>
              <a:rPr lang="en-US" dirty="0">
                <a:sym typeface="Wingdings" panose="05000000000000000000" pitchFamily="2" charset="2"/>
              </a:rPr>
              <a:t> </a:t>
            </a:r>
            <a:r>
              <a:rPr lang="en-US" sz="1600" dirty="0">
                <a:sym typeface="Wingdings" panose="05000000000000000000" pitchFamily="2" charset="2"/>
                <a:hlinkClick r:id="rId3"/>
              </a:rPr>
              <a:t>http://localhost:5163/test/TestModelBinding?age=22&amp;name=ahmed</a:t>
            </a:r>
            <a:r>
              <a:rPr lang="en-US" sz="1600" dirty="0">
                <a:sym typeface="Wingdings" panose="05000000000000000000" pitchFamily="2" charset="2"/>
              </a:rPr>
              <a:t> </a:t>
            </a:r>
            <a:endParaRPr lang="en-US" sz="1400" dirty="0">
              <a:sym typeface="Wingdings" panose="05000000000000000000" pitchFamily="2" charset="2"/>
            </a:endParaRPr>
          </a:p>
          <a:p>
            <a:r>
              <a:rPr lang="en-US" dirty="0"/>
              <a:t>If URL is </a:t>
            </a:r>
            <a:r>
              <a:rPr lang="en-US" dirty="0">
                <a:hlinkClick r:id="rId2"/>
              </a:rPr>
              <a:t>http://localhost:5163/test/TestModelBinding</a:t>
            </a:r>
            <a:r>
              <a:rPr lang="en-US" dirty="0"/>
              <a:t> and form-action is							</a:t>
            </a:r>
            <a:r>
              <a:rPr lang="en-US" sz="1600" dirty="0">
                <a:solidFill>
                  <a:srgbClr val="0000FF"/>
                </a:solidFill>
                <a:latin typeface="Cascadia Mono" panose="020B0609020000020004" pitchFamily="49" charset="0"/>
              </a:rPr>
              <a:t>&lt;</a:t>
            </a:r>
            <a:r>
              <a:rPr lang="en-US" sz="1600" b="1" dirty="0">
                <a:solidFill>
                  <a:srgbClr val="800080"/>
                </a:solidFill>
                <a:latin typeface="Cascadia Mono" panose="020B0609020000020004" pitchFamily="49" charset="0"/>
              </a:rPr>
              <a:t>form</a:t>
            </a:r>
            <a:r>
              <a:rPr lang="en-US" sz="1600" b="0" dirty="0">
                <a:solidFill>
                  <a:srgbClr val="000000"/>
                </a:solidFill>
                <a:latin typeface="Cascadia Mono" panose="020B0609020000020004" pitchFamily="49" charset="0"/>
              </a:rPr>
              <a:t> </a:t>
            </a:r>
            <a:r>
              <a:rPr lang="en-US" sz="1600" b="0" dirty="0">
                <a:solidFill>
                  <a:srgbClr val="FF0000"/>
                </a:solidFill>
                <a:latin typeface="Cascadia Mono" panose="020B0609020000020004" pitchFamily="49" charset="0"/>
              </a:rPr>
              <a:t>method</a:t>
            </a:r>
            <a:r>
              <a:rPr lang="en-US" sz="1600" b="0" dirty="0">
                <a:solidFill>
                  <a:srgbClr val="0000FF"/>
                </a:solidFill>
                <a:latin typeface="Cascadia Mono" panose="020B0609020000020004" pitchFamily="49" charset="0"/>
              </a:rPr>
              <a:t>="get"</a:t>
            </a:r>
            <a:r>
              <a:rPr lang="en-US" sz="1600" b="0" dirty="0">
                <a:solidFill>
                  <a:srgbClr val="000000"/>
                </a:solidFill>
                <a:latin typeface="Cascadia Mono" panose="020B0609020000020004" pitchFamily="49" charset="0"/>
              </a:rPr>
              <a:t> </a:t>
            </a:r>
            <a:r>
              <a:rPr lang="en-US" sz="1600" b="0" dirty="0">
                <a:solidFill>
                  <a:srgbClr val="FF0000"/>
                </a:solidFill>
                <a:latin typeface="Cascadia Mono" panose="020B0609020000020004" pitchFamily="49" charset="0"/>
              </a:rPr>
              <a:t>action</a:t>
            </a:r>
            <a:r>
              <a:rPr lang="en-US" sz="1600" b="0" dirty="0">
                <a:solidFill>
                  <a:srgbClr val="0000FF"/>
                </a:solidFill>
                <a:latin typeface="Cascadia Mono" panose="020B0609020000020004" pitchFamily="49" charset="0"/>
              </a:rPr>
              <a:t>="testModelBinding2"&gt; </a:t>
            </a:r>
            <a:r>
              <a:rPr lang="en-US" dirty="0">
                <a:sym typeface="Wingdings" panose="05000000000000000000" pitchFamily="2" charset="2"/>
              </a:rPr>
              <a:t>if you click the submit button the executed URL is </a:t>
            </a:r>
            <a:r>
              <a:rPr lang="en-US" dirty="0">
                <a:sym typeface="Wingdings" panose="05000000000000000000" pitchFamily="2" charset="2"/>
                <a:hlinkClick r:id="rId4"/>
              </a:rPr>
              <a:t>http://localhost:5163/test/testModelBinding2?age=22&amp;name=ahmed</a:t>
            </a:r>
            <a:r>
              <a:rPr lang="en-US" dirty="0">
                <a:sym typeface="Wingdings" panose="05000000000000000000" pitchFamily="2" charset="2"/>
              </a:rPr>
              <a:t>  // note that that the last URL path segment</a:t>
            </a:r>
            <a:r>
              <a:rPr lang="ar-EG" dirty="0">
                <a:sym typeface="Wingdings" panose="05000000000000000000" pitchFamily="2" charset="2"/>
              </a:rPr>
              <a:t> </a:t>
            </a:r>
            <a:r>
              <a:rPr lang="en-US" dirty="0">
                <a:sym typeface="Wingdings" panose="05000000000000000000" pitchFamily="2" charset="2"/>
              </a:rPr>
              <a:t>is removed</a:t>
            </a:r>
          </a:p>
          <a:p>
            <a:r>
              <a:rPr lang="en-US" dirty="0"/>
              <a:t>If URL is </a:t>
            </a:r>
            <a:r>
              <a:rPr lang="en-US" dirty="0">
                <a:hlinkClick r:id="rId2"/>
              </a:rPr>
              <a:t>http://localhost:5163/test/TestModelBinding</a:t>
            </a:r>
            <a:r>
              <a:rPr lang="en-US" dirty="0"/>
              <a:t> and form-action is							</a:t>
            </a:r>
            <a:r>
              <a:rPr lang="en-US" sz="1600" dirty="0">
                <a:solidFill>
                  <a:srgbClr val="0000FF"/>
                </a:solidFill>
                <a:latin typeface="Cascadia Mono" panose="020B0609020000020004" pitchFamily="49" charset="0"/>
              </a:rPr>
              <a:t>&lt;</a:t>
            </a:r>
            <a:r>
              <a:rPr lang="en-US" sz="1600" b="1" dirty="0">
                <a:solidFill>
                  <a:srgbClr val="800080"/>
                </a:solidFill>
                <a:latin typeface="Cascadia Mono" panose="020B0609020000020004" pitchFamily="49" charset="0"/>
              </a:rPr>
              <a:t>form</a:t>
            </a:r>
            <a:r>
              <a:rPr lang="en-US" sz="1600" b="0" dirty="0">
                <a:solidFill>
                  <a:srgbClr val="000000"/>
                </a:solidFill>
                <a:latin typeface="Cascadia Mono" panose="020B0609020000020004" pitchFamily="49" charset="0"/>
              </a:rPr>
              <a:t> </a:t>
            </a:r>
            <a:r>
              <a:rPr lang="en-US" sz="1600" b="0" dirty="0">
                <a:solidFill>
                  <a:srgbClr val="FF0000"/>
                </a:solidFill>
                <a:latin typeface="Cascadia Mono" panose="020B0609020000020004" pitchFamily="49" charset="0"/>
              </a:rPr>
              <a:t>method</a:t>
            </a:r>
            <a:r>
              <a:rPr lang="en-US" sz="1600" b="0" dirty="0">
                <a:solidFill>
                  <a:srgbClr val="0000FF"/>
                </a:solidFill>
                <a:latin typeface="Cascadia Mono" panose="020B0609020000020004" pitchFamily="49" charset="0"/>
              </a:rPr>
              <a:t>="get"</a:t>
            </a:r>
            <a:r>
              <a:rPr lang="en-US" sz="1600" b="0" dirty="0">
                <a:solidFill>
                  <a:srgbClr val="000000"/>
                </a:solidFill>
                <a:latin typeface="Cascadia Mono" panose="020B0609020000020004" pitchFamily="49" charset="0"/>
              </a:rPr>
              <a:t> </a:t>
            </a:r>
            <a:r>
              <a:rPr lang="en-US" sz="1600" b="0" dirty="0">
                <a:solidFill>
                  <a:srgbClr val="FF0000"/>
                </a:solidFill>
                <a:latin typeface="Cascadia Mono" panose="020B0609020000020004" pitchFamily="49" charset="0"/>
              </a:rPr>
              <a:t>action</a:t>
            </a:r>
            <a:r>
              <a:rPr lang="en-US" sz="1600" b="0" dirty="0">
                <a:solidFill>
                  <a:srgbClr val="0000FF"/>
                </a:solidFill>
                <a:latin typeface="Cascadia Mono" panose="020B0609020000020004" pitchFamily="49" charset="0"/>
              </a:rPr>
              <a:t>=“/testModelBinding2/try"&gt;  </a:t>
            </a:r>
            <a:r>
              <a:rPr lang="en-US" dirty="0">
                <a:sym typeface="Wingdings" panose="05000000000000000000" pitchFamily="2" charset="2"/>
              </a:rPr>
              <a:t> </a:t>
            </a:r>
            <a:r>
              <a:rPr lang="en-US" dirty="0">
                <a:sym typeface="Wingdings" panose="05000000000000000000" pitchFamily="2" charset="2"/>
                <a:hlinkClick r:id="rId5"/>
              </a:rPr>
              <a:t>http://localhost:5163/testModelBinding2/try?age=22&amp;name=ahmed</a:t>
            </a:r>
            <a:r>
              <a:rPr lang="en-US" dirty="0">
                <a:sym typeface="Wingdings" panose="05000000000000000000" pitchFamily="2" charset="2"/>
              </a:rPr>
              <a:t> // note that the [/] replace the current URL Path</a:t>
            </a:r>
          </a:p>
        </p:txBody>
      </p:sp>
      <p:sp>
        <p:nvSpPr>
          <p:cNvPr id="4" name="Rectangle 1">
            <a:extLst>
              <a:ext uri="{FF2B5EF4-FFF2-40B4-BE49-F238E27FC236}">
                <a16:creationId xmlns:a16="http://schemas.microsoft.com/office/drawing/2014/main" id="{A70BDC1F-AF27-4977-06E4-F1CB2ABEC61B}"/>
              </a:ext>
            </a:extLst>
          </p:cNvPr>
          <p:cNvSpPr txBox="1">
            <a:spLocks noChangeArrowheads="1"/>
          </p:cNvSpPr>
          <p:nvPr/>
        </p:nvSpPr>
        <p:spPr bwMode="auto">
          <a:xfrm>
            <a:off x="383889" y="1114972"/>
            <a:ext cx="4905867" cy="198515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endParaRPr lang="en-US" sz="1400" dirty="0">
              <a:solidFill>
                <a:srgbClr val="000000"/>
              </a:solidFill>
              <a:latin typeface="Cascadia Mono" panose="020B0609020000020004" pitchFamily="49" charset="0"/>
            </a:endParaRPr>
          </a:p>
          <a:p>
            <a:pPr marL="36900" indent="0">
              <a:buNone/>
            </a:pPr>
            <a:r>
              <a:rPr lang="en-US" sz="1400" dirty="0">
                <a:solidFill>
                  <a:srgbClr val="0000FF"/>
                </a:solidFill>
                <a:latin typeface="Cascadia Mono" panose="020B0609020000020004" pitchFamily="49" charset="0"/>
              </a:rPr>
              <a:t>&lt;</a:t>
            </a:r>
            <a:r>
              <a:rPr lang="en-US" sz="1400" b="1" dirty="0">
                <a:solidFill>
                  <a:srgbClr val="800080"/>
                </a:solidFill>
                <a:latin typeface="Cascadia Mono" panose="020B0609020000020004" pitchFamily="49" charset="0"/>
              </a:rPr>
              <a:t>form</a:t>
            </a:r>
            <a:r>
              <a:rPr lang="en-US" sz="1400" b="0" dirty="0">
                <a:solidFill>
                  <a:srgbClr val="000000"/>
                </a:solidFill>
                <a:latin typeface="Cascadia Mono" panose="020B0609020000020004" pitchFamily="49" charset="0"/>
              </a:rPr>
              <a:t> </a:t>
            </a:r>
            <a:r>
              <a:rPr lang="en-US" sz="1400" b="0" dirty="0">
                <a:solidFill>
                  <a:srgbClr val="FF0000"/>
                </a:solidFill>
                <a:latin typeface="Cascadia Mono" panose="020B0609020000020004" pitchFamily="49" charset="0"/>
              </a:rPr>
              <a:t>method</a:t>
            </a:r>
            <a:r>
              <a:rPr lang="en-US" sz="1400" b="0" dirty="0">
                <a:solidFill>
                  <a:srgbClr val="0000FF"/>
                </a:solidFill>
                <a:latin typeface="Cascadia Mono" panose="020B0609020000020004" pitchFamily="49" charset="0"/>
              </a:rPr>
              <a:t>="get"&gt;</a:t>
            </a:r>
            <a:endParaRPr lang="en-US" sz="1400" b="0" dirty="0">
              <a:solidFill>
                <a:srgbClr val="000000"/>
              </a:solidFill>
              <a:latin typeface="Cascadia Mono" panose="020B0609020000020004" pitchFamily="49" charset="0"/>
            </a:endParaRPr>
          </a:p>
          <a:p>
            <a:pPr marL="36900" indent="0">
              <a:buNone/>
            </a:pPr>
            <a:r>
              <a:rPr lang="en-US" sz="1400" b="0" dirty="0">
                <a:solidFill>
                  <a:srgbClr val="000000"/>
                </a:solidFill>
                <a:latin typeface="Cascadia Mono" panose="020B0609020000020004" pitchFamily="49" charset="0"/>
              </a:rPr>
              <a:t>    </a:t>
            </a:r>
            <a:r>
              <a:rPr lang="en-US" sz="1400" b="0" dirty="0">
                <a:solidFill>
                  <a:srgbClr val="0000FF"/>
                </a:solidFill>
                <a:latin typeface="Cascadia Mono" panose="020B0609020000020004" pitchFamily="49" charset="0"/>
              </a:rPr>
              <a:t>&lt;</a:t>
            </a:r>
            <a:r>
              <a:rPr lang="en-US" sz="1400" b="0" dirty="0">
                <a:solidFill>
                  <a:srgbClr val="800000"/>
                </a:solidFill>
                <a:latin typeface="Cascadia Mono" panose="020B0609020000020004" pitchFamily="49" charset="0"/>
              </a:rPr>
              <a:t>input</a:t>
            </a:r>
            <a:r>
              <a:rPr lang="en-US" sz="1400" b="0" dirty="0">
                <a:solidFill>
                  <a:srgbClr val="000000"/>
                </a:solidFill>
                <a:latin typeface="Cascadia Mono" panose="020B0609020000020004" pitchFamily="49" charset="0"/>
              </a:rPr>
              <a:t> </a:t>
            </a:r>
            <a:r>
              <a:rPr lang="en-US" sz="1400" b="0" dirty="0">
                <a:solidFill>
                  <a:srgbClr val="FF0000"/>
                </a:solidFill>
                <a:latin typeface="Cascadia Mono" panose="020B0609020000020004" pitchFamily="49" charset="0"/>
              </a:rPr>
              <a:t>name</a:t>
            </a:r>
            <a:r>
              <a:rPr lang="en-US" sz="1400" b="0" dirty="0">
                <a:solidFill>
                  <a:srgbClr val="0000FF"/>
                </a:solidFill>
                <a:latin typeface="Cascadia Mono" panose="020B0609020000020004" pitchFamily="49" charset="0"/>
              </a:rPr>
              <a:t>="age"</a:t>
            </a:r>
            <a:r>
              <a:rPr lang="en-US" sz="1400" b="0" dirty="0">
                <a:solidFill>
                  <a:srgbClr val="000000"/>
                </a:solidFill>
                <a:latin typeface="Cascadia Mono" panose="020B0609020000020004" pitchFamily="49" charset="0"/>
              </a:rPr>
              <a:t> </a:t>
            </a:r>
            <a:r>
              <a:rPr lang="en-US" sz="1400" b="0" dirty="0">
                <a:solidFill>
                  <a:srgbClr val="FF0000"/>
                </a:solidFill>
                <a:latin typeface="Cascadia Mono" panose="020B0609020000020004" pitchFamily="49" charset="0"/>
              </a:rPr>
              <a:t>type</a:t>
            </a:r>
            <a:r>
              <a:rPr lang="en-US" sz="1400" b="0" dirty="0">
                <a:solidFill>
                  <a:srgbClr val="0000FF"/>
                </a:solidFill>
                <a:latin typeface="Cascadia Mono" panose="020B0609020000020004" pitchFamily="49" charset="0"/>
              </a:rPr>
              <a:t>="number"/&gt;</a:t>
            </a:r>
            <a:endParaRPr lang="en-US" sz="1400" b="0" dirty="0">
              <a:solidFill>
                <a:srgbClr val="000000"/>
              </a:solidFill>
              <a:latin typeface="Cascadia Mono" panose="020B0609020000020004" pitchFamily="49" charset="0"/>
            </a:endParaRPr>
          </a:p>
          <a:p>
            <a:pPr marL="36900" indent="0">
              <a:buNone/>
            </a:pPr>
            <a:r>
              <a:rPr lang="en-US" sz="1400" b="0" dirty="0">
                <a:solidFill>
                  <a:srgbClr val="000000"/>
                </a:solidFill>
                <a:latin typeface="Cascadia Mono" panose="020B0609020000020004" pitchFamily="49" charset="0"/>
              </a:rPr>
              <a:t>    </a:t>
            </a:r>
            <a:r>
              <a:rPr lang="en-US" sz="1400" b="0" dirty="0">
                <a:solidFill>
                  <a:srgbClr val="0000FF"/>
                </a:solidFill>
                <a:latin typeface="Cascadia Mono" panose="020B0609020000020004" pitchFamily="49" charset="0"/>
              </a:rPr>
              <a:t>&lt;</a:t>
            </a:r>
            <a:r>
              <a:rPr lang="en-US" sz="1400" b="0" dirty="0">
                <a:solidFill>
                  <a:srgbClr val="800000"/>
                </a:solidFill>
                <a:latin typeface="Cascadia Mono" panose="020B0609020000020004" pitchFamily="49" charset="0"/>
              </a:rPr>
              <a:t>input</a:t>
            </a:r>
            <a:r>
              <a:rPr lang="en-US" sz="1400" b="0" dirty="0">
                <a:solidFill>
                  <a:srgbClr val="000000"/>
                </a:solidFill>
                <a:latin typeface="Cascadia Mono" panose="020B0609020000020004" pitchFamily="49" charset="0"/>
              </a:rPr>
              <a:t> </a:t>
            </a:r>
            <a:r>
              <a:rPr lang="en-US" sz="1400" b="0" dirty="0">
                <a:solidFill>
                  <a:srgbClr val="FF0000"/>
                </a:solidFill>
                <a:latin typeface="Cascadia Mono" panose="020B0609020000020004" pitchFamily="49" charset="0"/>
              </a:rPr>
              <a:t>name</a:t>
            </a:r>
            <a:r>
              <a:rPr lang="en-US" sz="1400" b="0" dirty="0">
                <a:solidFill>
                  <a:srgbClr val="0000FF"/>
                </a:solidFill>
                <a:latin typeface="Cascadia Mono" panose="020B0609020000020004" pitchFamily="49" charset="0"/>
              </a:rPr>
              <a:t>="name"</a:t>
            </a:r>
            <a:r>
              <a:rPr lang="en-US" sz="1400" b="0" dirty="0">
                <a:solidFill>
                  <a:srgbClr val="000000"/>
                </a:solidFill>
                <a:latin typeface="Cascadia Mono" panose="020B0609020000020004" pitchFamily="49" charset="0"/>
              </a:rPr>
              <a:t> </a:t>
            </a:r>
            <a:r>
              <a:rPr lang="en-US" sz="1400" b="0" dirty="0">
                <a:solidFill>
                  <a:srgbClr val="0000FF"/>
                </a:solidFill>
                <a:latin typeface="Cascadia Mono" panose="020B0609020000020004" pitchFamily="49" charset="0"/>
              </a:rPr>
              <a:t>/&gt;</a:t>
            </a:r>
            <a:endParaRPr lang="en-US" sz="1400" b="0" dirty="0">
              <a:solidFill>
                <a:srgbClr val="000000"/>
              </a:solidFill>
              <a:latin typeface="Cascadia Mono" panose="020B0609020000020004" pitchFamily="49" charset="0"/>
            </a:endParaRPr>
          </a:p>
          <a:p>
            <a:pPr marL="36900" indent="0">
              <a:buNone/>
            </a:pPr>
            <a:r>
              <a:rPr lang="en-US" sz="1400" b="0" dirty="0">
                <a:solidFill>
                  <a:srgbClr val="000000"/>
                </a:solidFill>
                <a:latin typeface="Cascadia Mono" panose="020B0609020000020004" pitchFamily="49" charset="0"/>
              </a:rPr>
              <a:t>    </a:t>
            </a:r>
            <a:r>
              <a:rPr lang="en-US" sz="1400" b="0" dirty="0">
                <a:solidFill>
                  <a:srgbClr val="0000FF"/>
                </a:solidFill>
                <a:latin typeface="Cascadia Mono" panose="020B0609020000020004" pitchFamily="49" charset="0"/>
              </a:rPr>
              <a:t>&lt;</a:t>
            </a:r>
            <a:r>
              <a:rPr lang="en-US" sz="1400" b="0" dirty="0">
                <a:solidFill>
                  <a:srgbClr val="800000"/>
                </a:solidFill>
                <a:latin typeface="Cascadia Mono" panose="020B0609020000020004" pitchFamily="49" charset="0"/>
              </a:rPr>
              <a:t>input</a:t>
            </a:r>
            <a:r>
              <a:rPr lang="en-US" sz="1400" b="0" dirty="0">
                <a:solidFill>
                  <a:srgbClr val="000000"/>
                </a:solidFill>
                <a:latin typeface="Cascadia Mono" panose="020B0609020000020004" pitchFamily="49" charset="0"/>
              </a:rPr>
              <a:t> </a:t>
            </a:r>
            <a:r>
              <a:rPr lang="en-US" sz="1400" b="0" dirty="0">
                <a:solidFill>
                  <a:srgbClr val="FF0000"/>
                </a:solidFill>
                <a:latin typeface="Cascadia Mono" panose="020B0609020000020004" pitchFamily="49" charset="0"/>
              </a:rPr>
              <a:t>type</a:t>
            </a:r>
            <a:r>
              <a:rPr lang="en-US" sz="1400" b="0" dirty="0">
                <a:solidFill>
                  <a:srgbClr val="0000FF"/>
                </a:solidFill>
                <a:latin typeface="Cascadia Mono" panose="020B0609020000020004" pitchFamily="49" charset="0"/>
              </a:rPr>
              <a:t>="submit"</a:t>
            </a:r>
            <a:r>
              <a:rPr lang="en-US" sz="1400" b="0" dirty="0">
                <a:solidFill>
                  <a:srgbClr val="000000"/>
                </a:solidFill>
                <a:latin typeface="Cascadia Mono" panose="020B0609020000020004" pitchFamily="49" charset="0"/>
              </a:rPr>
              <a:t> </a:t>
            </a:r>
            <a:r>
              <a:rPr lang="en-US" sz="1400" b="0" dirty="0">
                <a:solidFill>
                  <a:srgbClr val="FF0000"/>
                </a:solidFill>
                <a:latin typeface="Cascadia Mono" panose="020B0609020000020004" pitchFamily="49" charset="0"/>
              </a:rPr>
              <a:t>value</a:t>
            </a:r>
            <a:r>
              <a:rPr lang="en-US" sz="1400" b="0" dirty="0">
                <a:solidFill>
                  <a:srgbClr val="0000FF"/>
                </a:solidFill>
                <a:latin typeface="Cascadia Mono" panose="020B0609020000020004" pitchFamily="49" charset="0"/>
              </a:rPr>
              <a:t>="OK"</a:t>
            </a:r>
            <a:r>
              <a:rPr lang="en-US" sz="1400" b="0" dirty="0">
                <a:solidFill>
                  <a:srgbClr val="000000"/>
                </a:solidFill>
                <a:latin typeface="Cascadia Mono" panose="020B0609020000020004" pitchFamily="49" charset="0"/>
              </a:rPr>
              <a:t> </a:t>
            </a:r>
            <a:r>
              <a:rPr lang="en-US" sz="1400" b="0" dirty="0">
                <a:solidFill>
                  <a:srgbClr val="0000FF"/>
                </a:solidFill>
                <a:latin typeface="Cascadia Mono" panose="020B0609020000020004" pitchFamily="49" charset="0"/>
              </a:rPr>
              <a:t>/&gt;</a:t>
            </a:r>
            <a:r>
              <a:rPr lang="en-US" sz="1400" b="0" dirty="0">
                <a:solidFill>
                  <a:srgbClr val="000000"/>
                </a:solidFill>
                <a:latin typeface="Cascadia Mono" panose="020B0609020000020004" pitchFamily="49" charset="0"/>
              </a:rPr>
              <a:t> </a:t>
            </a:r>
          </a:p>
          <a:p>
            <a:pPr marL="36900" indent="0">
              <a:buNone/>
            </a:pPr>
            <a:r>
              <a:rPr lang="en-US" sz="1400" b="0" dirty="0">
                <a:solidFill>
                  <a:srgbClr val="0000FF"/>
                </a:solidFill>
                <a:latin typeface="Cascadia Mono" panose="020B0609020000020004" pitchFamily="49" charset="0"/>
              </a:rPr>
              <a:t>&lt;/</a:t>
            </a:r>
            <a:r>
              <a:rPr lang="en-US" sz="1400" b="1" dirty="0">
                <a:solidFill>
                  <a:srgbClr val="800080"/>
                </a:solidFill>
                <a:latin typeface="Cascadia Mono" panose="020B0609020000020004" pitchFamily="49" charset="0"/>
              </a:rPr>
              <a:t>form</a:t>
            </a:r>
            <a:r>
              <a:rPr lang="en-US" sz="1400" b="0" dirty="0">
                <a:solidFill>
                  <a:srgbClr val="0000FF"/>
                </a:solidFill>
                <a:latin typeface="Cascadia Mono" panose="020B0609020000020004" pitchFamily="49" charset="0"/>
              </a:rPr>
              <a:t>&gt;</a:t>
            </a:r>
            <a:endParaRPr lang="en-US" altLang="en-US" sz="1400" dirty="0">
              <a:ln>
                <a:noFill/>
              </a:ln>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5482176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6706D6-647A-8B87-691A-A32A0F2C24E1}"/>
              </a:ext>
            </a:extLst>
          </p:cNvPr>
          <p:cNvSpPr>
            <a:spLocks noGrp="1"/>
          </p:cNvSpPr>
          <p:nvPr>
            <p:ph sz="quarter" idx="13"/>
          </p:nvPr>
        </p:nvSpPr>
        <p:spPr>
          <a:xfrm>
            <a:off x="393539" y="347241"/>
            <a:ext cx="11262167" cy="6123007"/>
          </a:xfrm>
        </p:spPr>
        <p:txBody>
          <a:bodyPr/>
          <a:lstStyle/>
          <a:p>
            <a:r>
              <a:rPr lang="en-US" dirty="0"/>
              <a:t>Send array to action in query string</a:t>
            </a:r>
          </a:p>
          <a:p>
            <a:pPr lvl="1"/>
            <a:r>
              <a:rPr lang="en-US" dirty="0"/>
              <a:t>Binding/TestPrimitive/11?name=ahme&amp;age=12&amp;color=red&amp;color=blue</a:t>
            </a:r>
          </a:p>
          <a:p>
            <a:pPr lvl="1"/>
            <a:r>
              <a:rPr lang="en-US" dirty="0"/>
              <a:t>public IActionResult TestPrimitive(int age,string name,int id, string[] color){}</a:t>
            </a:r>
          </a:p>
          <a:p>
            <a:pPr lvl="1"/>
            <a:r>
              <a:rPr lang="en-US" dirty="0"/>
              <a:t>Binding/TestPrimitive/11?name=ahme&amp;age=12&amp;color[0]=red&amp;color=blue // once you send an element at index 0 the next element will be assigned to index 1 and so on so you</a:t>
            </a:r>
          </a:p>
          <a:p>
            <a:r>
              <a:rPr lang="en-US" dirty="0"/>
              <a:t>Send dictionary to Action</a:t>
            </a:r>
          </a:p>
          <a:p>
            <a:pPr lvl="1"/>
            <a:r>
              <a:rPr lang="en-US" dirty="0"/>
              <a:t>Binding/TestDic?Phones[Ahmed]=123&amp;Phones[Christen]=456&amp;name=ITI</a:t>
            </a:r>
          </a:p>
          <a:p>
            <a:pPr lvl="1"/>
            <a:r>
              <a:rPr lang="en-US" dirty="0"/>
              <a:t> public IActionResult TestDic(Dictionary&lt;string,string&gt; Phones,string name){}</a:t>
            </a:r>
          </a:p>
          <a:p>
            <a:r>
              <a:rPr lang="en-US" dirty="0"/>
              <a:t>Passing object to action</a:t>
            </a:r>
          </a:p>
          <a:p>
            <a:pPr lvl="1"/>
            <a:r>
              <a:rPr lang="en-US" dirty="0"/>
              <a:t>Object properties must be the same name pf parameter name</a:t>
            </a:r>
          </a:p>
          <a:p>
            <a:pPr lvl="1"/>
            <a:r>
              <a:rPr lang="en-US" dirty="0"/>
              <a:t>Binding/TestObj?id=1&amp;name=sd&amp;ManagerName=Hala&amp;Emps[0].Salary=5000</a:t>
            </a:r>
          </a:p>
          <a:p>
            <a:pPr lvl="1"/>
            <a:r>
              <a:rPr lang="en-US" dirty="0"/>
              <a:t>public IActionResult TestObj(Department dept)//,int id,string name,string managername){}</a:t>
            </a:r>
          </a:p>
          <a:p>
            <a:endParaRPr lang="en-US" dirty="0"/>
          </a:p>
        </p:txBody>
      </p:sp>
    </p:spTree>
    <p:extLst>
      <p:ext uri="{BB962C8B-B14F-4D97-AF65-F5344CB8AC3E}">
        <p14:creationId xmlns:p14="http://schemas.microsoft.com/office/powerpoint/2010/main" val="1286891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8EC1B-4691-DFE7-3A35-88CB8A5E225A}"/>
              </a:ext>
            </a:extLst>
          </p:cNvPr>
          <p:cNvSpPr>
            <a:spLocks noGrp="1"/>
          </p:cNvSpPr>
          <p:nvPr>
            <p:ph type="title"/>
          </p:nvPr>
        </p:nvSpPr>
        <p:spPr>
          <a:xfrm>
            <a:off x="923838" y="96351"/>
            <a:ext cx="10353762" cy="486453"/>
          </a:xfrm>
        </p:spPr>
        <p:txBody>
          <a:bodyPr>
            <a:normAutofit fontScale="90000"/>
          </a:bodyPr>
          <a:lstStyle/>
          <a:p>
            <a:r>
              <a:rPr lang="en-US" sz="2800" dirty="0"/>
              <a:t>Form</a:t>
            </a:r>
          </a:p>
        </p:txBody>
      </p:sp>
      <p:sp>
        <p:nvSpPr>
          <p:cNvPr id="3" name="Content Placeholder 2">
            <a:extLst>
              <a:ext uri="{FF2B5EF4-FFF2-40B4-BE49-F238E27FC236}">
                <a16:creationId xmlns:a16="http://schemas.microsoft.com/office/drawing/2014/main" id="{BE2B1A48-A99B-4EC7-3D7C-7C0530B75CA9}"/>
              </a:ext>
            </a:extLst>
          </p:cNvPr>
          <p:cNvSpPr>
            <a:spLocks noGrp="1"/>
          </p:cNvSpPr>
          <p:nvPr>
            <p:ph sz="quarter" idx="13"/>
          </p:nvPr>
        </p:nvSpPr>
        <p:spPr>
          <a:xfrm>
            <a:off x="251209" y="582804"/>
            <a:ext cx="11625943" cy="5928528"/>
          </a:xfrm>
        </p:spPr>
        <p:txBody>
          <a:bodyPr/>
          <a:lstStyle/>
          <a:p>
            <a:r>
              <a:rPr lang="en-US" dirty="0"/>
              <a:t>Form action default is the current URL</a:t>
            </a:r>
            <a:endParaRPr lang="ar-EG" dirty="0"/>
          </a:p>
          <a:p>
            <a:r>
              <a:rPr lang="en-US" dirty="0"/>
              <a:t>&lt;input type="text" value="@Model.Name" id="Name" name="Name" class="form form-control" /&gt;</a:t>
            </a:r>
          </a:p>
          <a:p>
            <a:pPr marL="36900" indent="0">
              <a:buNone/>
            </a:pPr>
            <a:r>
              <a:rPr lang="en-US" dirty="0"/>
              <a:t>&lt;select class="form form-control" name="DepartmentId" id="DepartmentId"&gt;</a:t>
            </a:r>
          </a:p>
          <a:p>
            <a:pPr marL="36900" indent="0">
              <a:buNone/>
            </a:pPr>
            <a:r>
              <a:rPr lang="en-US" dirty="0"/>
              <a:t>           </a:t>
            </a:r>
            <a:r>
              <a:rPr lang="en-US" b="1" dirty="0">
                <a:solidFill>
                  <a:srgbClr val="00B050"/>
                </a:solidFill>
              </a:rPr>
              <a:t>@foreach </a:t>
            </a:r>
            <a:r>
              <a:rPr lang="en-US" dirty="0"/>
              <a:t>(</a:t>
            </a:r>
            <a:r>
              <a:rPr lang="en-US" dirty="0">
                <a:solidFill>
                  <a:srgbClr val="0006F6"/>
                </a:solidFill>
              </a:rPr>
              <a:t>var</a:t>
            </a:r>
            <a:r>
              <a:rPr lang="en-US" dirty="0"/>
              <a:t> deptItem in Model.Departments) {</a:t>
            </a:r>
          </a:p>
          <a:p>
            <a:pPr marL="36900" indent="0">
              <a:buNone/>
            </a:pPr>
            <a:r>
              <a:rPr lang="en-US" dirty="0"/>
              <a:t>                if(</a:t>
            </a:r>
            <a:r>
              <a:rPr lang="en-US" dirty="0" err="1"/>
              <a:t>Model.DepartmentId</a:t>
            </a:r>
            <a:r>
              <a:rPr lang="en-US" dirty="0"/>
              <a:t>==deptItem.Id)</a:t>
            </a:r>
          </a:p>
          <a:p>
            <a:pPr marL="36900" indent="0">
              <a:buNone/>
            </a:pPr>
            <a:r>
              <a:rPr lang="en-US" dirty="0"/>
              <a:t>			{ &lt;option value="@deptItem.Id" selected&gt;@deptItem.Name&lt;/option&gt; }</a:t>
            </a:r>
          </a:p>
          <a:p>
            <a:pPr marL="36900" indent="0">
              <a:buNone/>
            </a:pPr>
            <a:r>
              <a:rPr lang="en-US" dirty="0"/>
              <a:t>                else { &lt;option value="@deptItem.Id"&gt;@deptItem.Name&lt;/option&gt; }</a:t>
            </a:r>
          </a:p>
          <a:p>
            <a:pPr marL="36900" indent="0">
              <a:buNone/>
            </a:pPr>
            <a:r>
              <a:rPr lang="en-US" dirty="0"/>
              <a:t>            }</a:t>
            </a:r>
          </a:p>
          <a:p>
            <a:pPr marL="36900" indent="0">
              <a:buNone/>
            </a:pPr>
            <a:r>
              <a:rPr lang="en-US" dirty="0"/>
              <a:t>        &lt;/select&gt;</a:t>
            </a:r>
          </a:p>
        </p:txBody>
      </p:sp>
    </p:spTree>
    <p:extLst>
      <p:ext uri="{BB962C8B-B14F-4D97-AF65-F5344CB8AC3E}">
        <p14:creationId xmlns:p14="http://schemas.microsoft.com/office/powerpoint/2010/main" val="17400809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2AE02-E107-CE9C-5723-40360BC82911}"/>
              </a:ext>
            </a:extLst>
          </p:cNvPr>
          <p:cNvSpPr>
            <a:spLocks noGrp="1"/>
          </p:cNvSpPr>
          <p:nvPr>
            <p:ph type="title"/>
          </p:nvPr>
        </p:nvSpPr>
        <p:spPr>
          <a:xfrm>
            <a:off x="923838" y="0"/>
            <a:ext cx="10353762" cy="562708"/>
          </a:xfrm>
        </p:spPr>
        <p:txBody>
          <a:bodyPr>
            <a:normAutofit fontScale="90000"/>
          </a:bodyPr>
          <a:lstStyle/>
          <a:p>
            <a:r>
              <a:rPr lang="en-US" dirty="0"/>
              <a:t>Helpers [HTML helper]</a:t>
            </a:r>
          </a:p>
        </p:txBody>
      </p:sp>
      <p:sp>
        <p:nvSpPr>
          <p:cNvPr id="3" name="Content Placeholder 2">
            <a:extLst>
              <a:ext uri="{FF2B5EF4-FFF2-40B4-BE49-F238E27FC236}">
                <a16:creationId xmlns:a16="http://schemas.microsoft.com/office/drawing/2014/main" id="{C67B201A-CE58-3B5C-BC5E-177E58141FE4}"/>
              </a:ext>
            </a:extLst>
          </p:cNvPr>
          <p:cNvSpPr>
            <a:spLocks noGrp="1"/>
          </p:cNvSpPr>
          <p:nvPr>
            <p:ph sz="quarter" idx="13"/>
          </p:nvPr>
        </p:nvSpPr>
        <p:spPr>
          <a:xfrm>
            <a:off x="321547" y="562708"/>
            <a:ext cx="11707893" cy="6295292"/>
          </a:xfrm>
        </p:spPr>
        <p:txBody>
          <a:bodyPr/>
          <a:lstStyle/>
          <a:p>
            <a:r>
              <a:rPr lang="en-US" dirty="0"/>
              <a:t>Pure HTML you can send form data from front to back, </a:t>
            </a:r>
          </a:p>
          <a:p>
            <a:r>
              <a:rPr lang="en-US" dirty="0"/>
              <a:t>HTML Helper : </a:t>
            </a:r>
            <a:r>
              <a:rPr lang="en-US" b="1" dirty="0">
                <a:solidFill>
                  <a:srgbClr val="FF0000"/>
                </a:solidFill>
              </a:rPr>
              <a:t>RazorPage&lt;T&gt; </a:t>
            </a:r>
            <a:r>
              <a:rPr lang="en-US" dirty="0"/>
              <a:t>that view inherit from has property called HTML</a:t>
            </a:r>
          </a:p>
          <a:p>
            <a:pPr lvl="1"/>
            <a:r>
              <a:rPr lang="en-US" dirty="0"/>
              <a:t>Loosely Type </a:t>
            </a:r>
            <a:r>
              <a:rPr lang="en-US" dirty="0">
                <a:sym typeface="Wingdings" panose="05000000000000000000" pitchFamily="2" charset="2"/>
              </a:rPr>
              <a:t></a:t>
            </a:r>
            <a:endParaRPr lang="en-US" dirty="0"/>
          </a:p>
          <a:p>
            <a:pPr lvl="2"/>
            <a:r>
              <a:rPr lang="en-US" sz="1800" dirty="0"/>
              <a:t>@HTML.TextBox(“Salary") </a:t>
            </a:r>
            <a:r>
              <a:rPr lang="en-US" sz="1800" dirty="0">
                <a:sym typeface="Wingdings" panose="05000000000000000000" pitchFamily="2" charset="2"/>
              </a:rPr>
              <a:t> &lt;input type = "text" name="Salary" id = "Salary" value = "ViewData["Salary"] or ViewBag.Salary or @Model.Salary or default "/&gt;</a:t>
            </a:r>
            <a:endParaRPr lang="en-US" sz="1800" dirty="0"/>
          </a:p>
          <a:p>
            <a:pPr lvl="1"/>
            <a:r>
              <a:rPr lang="en-US" sz="2000" dirty="0"/>
              <a:t>Strong Type </a:t>
            </a:r>
            <a:r>
              <a:rPr lang="en-US" sz="2000" dirty="0">
                <a:sym typeface="Wingdings" panose="05000000000000000000" pitchFamily="2" charset="2"/>
              </a:rPr>
              <a:t> @model Employee</a:t>
            </a:r>
          </a:p>
          <a:p>
            <a:pPr marL="810000" lvl="2" indent="0">
              <a:buNone/>
            </a:pPr>
            <a:r>
              <a:rPr lang="en-US" sz="2000" b="1" dirty="0">
                <a:solidFill>
                  <a:srgbClr val="FFFF00"/>
                </a:solidFill>
              </a:rPr>
              <a:t>@HTML.TextBoxFor(e=&gt;e.Address);  </a:t>
            </a:r>
            <a:r>
              <a:rPr lang="en-US" sz="2000" b="1" dirty="0">
                <a:solidFill>
                  <a:srgbClr val="FFFF00"/>
                </a:solidFill>
                <a:sym typeface="Wingdings" panose="05000000000000000000" pitchFamily="2" charset="2"/>
              </a:rPr>
              <a:t> &lt;input type="text" name=“Address" id = “Address" value ="@</a:t>
            </a:r>
            <a:r>
              <a:rPr lang="en-US" sz="2000" b="1" dirty="0" err="1">
                <a:solidFill>
                  <a:srgbClr val="FFFF00"/>
                </a:solidFill>
                <a:sym typeface="Wingdings" panose="05000000000000000000" pitchFamily="2" charset="2"/>
              </a:rPr>
              <a:t>Model.Address</a:t>
            </a:r>
            <a:r>
              <a:rPr lang="en-US" sz="2000" b="1" dirty="0">
                <a:solidFill>
                  <a:srgbClr val="FFFF00"/>
                </a:solidFill>
                <a:sym typeface="Wingdings" panose="05000000000000000000" pitchFamily="2" charset="2"/>
              </a:rPr>
              <a:t>" </a:t>
            </a:r>
            <a:endParaRPr lang="en-US" sz="2000" b="1" dirty="0">
              <a:solidFill>
                <a:srgbClr val="FFFF00"/>
              </a:solidFill>
            </a:endParaRPr>
          </a:p>
          <a:p>
            <a:pPr marL="810000" lvl="2" indent="0">
              <a:buNone/>
            </a:pPr>
            <a:r>
              <a:rPr lang="en-US" sz="2000" b="1" dirty="0">
                <a:solidFill>
                  <a:srgbClr val="FFFF00"/>
                </a:solidFill>
              </a:rPr>
              <a:t>@Html.TextBoxFor(e =&gt; e.Address, new { style = "color:red",@class="form form-control"})</a:t>
            </a:r>
          </a:p>
          <a:p>
            <a:pPr lvl="2"/>
            <a:r>
              <a:rPr lang="en-US" sz="2000" b="1" dirty="0">
                <a:solidFill>
                  <a:srgbClr val="FFFF00"/>
                </a:solidFill>
              </a:rPr>
              <a:t>@HTML.LabelFor(e=&gt;e.Address); // display the name of property but if you want to display another name for property go to class of property and give it </a:t>
            </a:r>
            <a:r>
              <a:rPr lang="en-US" b="1" dirty="0">
                <a:solidFill>
                  <a:srgbClr val="FFFF00"/>
                </a:solidFill>
                <a:sym typeface="Wingdings" panose="05000000000000000000" pitchFamily="2" charset="2"/>
              </a:rPr>
              <a:t> </a:t>
            </a:r>
            <a:r>
              <a:rPr lang="en-US" b="1" dirty="0">
                <a:solidFill>
                  <a:srgbClr val="FFFF00"/>
                </a:solidFill>
              </a:rPr>
              <a:t>[Display(Name="Current Address")]</a:t>
            </a:r>
            <a:endParaRPr lang="en-US" sz="2000" b="1" dirty="0">
              <a:solidFill>
                <a:srgbClr val="FFFF00"/>
              </a:solidFill>
            </a:endParaRPr>
          </a:p>
          <a:p>
            <a:pPr lvl="2"/>
            <a:r>
              <a:rPr lang="en-US" sz="2000" b="1" dirty="0">
                <a:solidFill>
                  <a:srgbClr val="FFFF00"/>
                </a:solidFill>
              </a:rPr>
              <a:t>@HTML.EditorFor(e=&gt;e.Address); </a:t>
            </a:r>
            <a:r>
              <a:rPr lang="en-US" b="1" dirty="0">
                <a:solidFill>
                  <a:srgbClr val="FFFF00"/>
                </a:solidFill>
              </a:rPr>
              <a:t>//</a:t>
            </a:r>
            <a:r>
              <a:rPr lang="en-US" sz="1800" b="1" dirty="0">
                <a:solidFill>
                  <a:srgbClr val="FFFF00"/>
                </a:solidFill>
              </a:rPr>
              <a:t>Editor determines the type input based on attribute type</a:t>
            </a:r>
            <a:endParaRPr lang="en-US" sz="2000" b="1" dirty="0">
              <a:solidFill>
                <a:srgbClr val="FFFF00"/>
              </a:solidFill>
            </a:endParaRPr>
          </a:p>
          <a:p>
            <a:pPr lvl="2"/>
            <a:r>
              <a:rPr lang="en-US" sz="1800" dirty="0"/>
              <a:t>You can determine the type class attribute </a:t>
            </a:r>
            <a:r>
              <a:rPr lang="en-US" sz="1800" dirty="0">
                <a:sym typeface="Wingdings" panose="05000000000000000000" pitchFamily="2" charset="2"/>
              </a:rPr>
              <a:t> </a:t>
            </a:r>
            <a:r>
              <a:rPr lang="en-US" sz="1800" dirty="0"/>
              <a:t>[DataType(DataType.Password)]</a:t>
            </a:r>
          </a:p>
          <a:p>
            <a:pPr lvl="2"/>
            <a:r>
              <a:rPr lang="en-US" sz="1800" dirty="0"/>
              <a:t>@Html.ActionLink("Back To List </a:t>
            </a:r>
            <a:r>
              <a:rPr lang="en-US" sz="1800" dirty="0" err="1"/>
              <a:t>Helper","Index","Employee</a:t>
            </a:r>
            <a:r>
              <a:rPr lang="en-US" sz="1800" dirty="0"/>
              <a:t>") // Index is action , Employee is controller</a:t>
            </a:r>
          </a:p>
          <a:p>
            <a:pPr lvl="2"/>
            <a:endParaRPr lang="en-US" sz="1800" dirty="0"/>
          </a:p>
          <a:p>
            <a:pPr lvl="1"/>
            <a:endParaRPr lang="en-US" sz="2000" dirty="0"/>
          </a:p>
          <a:p>
            <a:pPr lvl="1"/>
            <a:endParaRPr lang="en-US" sz="2000" dirty="0"/>
          </a:p>
        </p:txBody>
      </p:sp>
    </p:spTree>
    <p:extLst>
      <p:ext uri="{BB962C8B-B14F-4D97-AF65-F5344CB8AC3E}">
        <p14:creationId xmlns:p14="http://schemas.microsoft.com/office/powerpoint/2010/main" val="11389026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8D3CB-5D2F-DB67-4E93-DF8A90D5241D}"/>
              </a:ext>
            </a:extLst>
          </p:cNvPr>
          <p:cNvSpPr>
            <a:spLocks noGrp="1"/>
          </p:cNvSpPr>
          <p:nvPr>
            <p:ph type="title"/>
          </p:nvPr>
        </p:nvSpPr>
        <p:spPr>
          <a:xfrm>
            <a:off x="923838" y="0"/>
            <a:ext cx="10353762" cy="751840"/>
          </a:xfrm>
        </p:spPr>
        <p:txBody>
          <a:bodyPr/>
          <a:lstStyle/>
          <a:p>
            <a:r>
              <a:rPr lang="en-US" dirty="0"/>
              <a:t>Helpers [Tag helper]</a:t>
            </a:r>
          </a:p>
        </p:txBody>
      </p:sp>
      <p:sp>
        <p:nvSpPr>
          <p:cNvPr id="3" name="Content Placeholder 2">
            <a:extLst>
              <a:ext uri="{FF2B5EF4-FFF2-40B4-BE49-F238E27FC236}">
                <a16:creationId xmlns:a16="http://schemas.microsoft.com/office/drawing/2014/main" id="{B9048D1D-4871-7891-060C-CD32602E7825}"/>
              </a:ext>
            </a:extLst>
          </p:cNvPr>
          <p:cNvSpPr>
            <a:spLocks noGrp="1"/>
          </p:cNvSpPr>
          <p:nvPr>
            <p:ph sz="quarter" idx="13"/>
          </p:nvPr>
        </p:nvSpPr>
        <p:spPr>
          <a:xfrm>
            <a:off x="172720" y="751840"/>
            <a:ext cx="12019280" cy="6004560"/>
          </a:xfrm>
        </p:spPr>
        <p:txBody>
          <a:bodyPr>
            <a:normAutofit/>
          </a:bodyPr>
          <a:lstStyle/>
          <a:p>
            <a:r>
              <a:rPr lang="en-US" dirty="0"/>
              <a:t>Server side attribute</a:t>
            </a:r>
          </a:p>
          <a:p>
            <a:r>
              <a:rPr lang="en-US" sz="2000" dirty="0">
                <a:sym typeface="Wingdings" panose="05000000000000000000" pitchFamily="2" charset="2"/>
              </a:rPr>
              <a:t>@model Employee</a:t>
            </a:r>
            <a:endParaRPr lang="en-US" dirty="0"/>
          </a:p>
          <a:p>
            <a:r>
              <a:rPr lang="en-US" dirty="0"/>
              <a:t>Start with </a:t>
            </a:r>
            <a:r>
              <a:rPr lang="en-US" b="1" dirty="0">
                <a:solidFill>
                  <a:srgbClr val="FFFF00"/>
                </a:solidFill>
              </a:rPr>
              <a:t>asp-for</a:t>
            </a:r>
          </a:p>
          <a:p>
            <a:r>
              <a:rPr lang="en-US" b="1" dirty="0">
                <a:solidFill>
                  <a:srgbClr val="FFFF00"/>
                </a:solidFill>
              </a:rPr>
              <a:t>asp-for="Salary" </a:t>
            </a:r>
            <a:r>
              <a:rPr lang="en-US" b="1" dirty="0">
                <a:solidFill>
                  <a:srgbClr val="FFFF00"/>
                </a:solidFill>
                <a:sym typeface="Wingdings" panose="05000000000000000000" pitchFamily="2" charset="2"/>
              </a:rPr>
              <a:t> id=Salary, name=Salary, type=number, value="@</a:t>
            </a:r>
            <a:r>
              <a:rPr lang="en-US" b="1" dirty="0" err="1">
                <a:solidFill>
                  <a:srgbClr val="FFFF00"/>
                </a:solidFill>
                <a:sym typeface="Wingdings" panose="05000000000000000000" pitchFamily="2" charset="2"/>
              </a:rPr>
              <a:t>Model.Salary</a:t>
            </a:r>
            <a:r>
              <a:rPr lang="en-US" b="1" dirty="0">
                <a:solidFill>
                  <a:srgbClr val="FFFF00"/>
                </a:solidFill>
                <a:sym typeface="Wingdings" panose="05000000000000000000" pitchFamily="2" charset="2"/>
              </a:rPr>
              <a:t>“</a:t>
            </a:r>
          </a:p>
          <a:p>
            <a:r>
              <a:rPr lang="en-US" b="1" dirty="0">
                <a:solidFill>
                  <a:srgbClr val="FFFF00"/>
                </a:solidFill>
                <a:sym typeface="Wingdings" panose="05000000000000000000" pitchFamily="2" charset="2"/>
              </a:rPr>
              <a:t>&lt;label asp-for="Address"&gt;&lt;/label&gt; // display the name of attribute address</a:t>
            </a:r>
          </a:p>
          <a:p>
            <a:r>
              <a:rPr lang="en-US" b="1" dirty="0">
                <a:solidFill>
                  <a:srgbClr val="FFFF00"/>
                </a:solidFill>
                <a:sym typeface="Wingdings" panose="05000000000000000000" pitchFamily="2" charset="2"/>
              </a:rPr>
              <a:t>&lt;input asp-for="Address"&gt;</a:t>
            </a:r>
          </a:p>
          <a:p>
            <a:r>
              <a:rPr lang="en-US" b="1" dirty="0">
                <a:solidFill>
                  <a:srgbClr val="FFFF00"/>
                </a:solidFill>
                <a:sym typeface="Wingdings" panose="05000000000000000000" pitchFamily="2" charset="2"/>
              </a:rPr>
              <a:t>&lt;a asp-action="Index" asp-controller="Employee"&gt; Back To List Tag Helper&lt;/a&gt;</a:t>
            </a:r>
          </a:p>
          <a:p>
            <a:r>
              <a:rPr lang="en-US" sz="1700" b="1" dirty="0">
                <a:solidFill>
                  <a:srgbClr val="FFFF00"/>
                </a:solidFill>
              </a:rPr>
              <a:t>&lt;a asp-action="Details"  asp-controller="Employee" asp-route-id="@</a:t>
            </a:r>
            <a:r>
              <a:rPr lang="en-US" sz="1700" b="1" dirty="0" err="1">
                <a:solidFill>
                  <a:srgbClr val="FFFF00"/>
                </a:solidFill>
              </a:rPr>
              <a:t>Model.Id</a:t>
            </a:r>
            <a:r>
              <a:rPr lang="en-US" sz="1700" b="1" dirty="0">
                <a:solidFill>
                  <a:srgbClr val="FFFF00"/>
                </a:solidFill>
              </a:rPr>
              <a:t>"  asp-route-age="30"&gt;Details &lt;/a&gt;</a:t>
            </a:r>
          </a:p>
          <a:p>
            <a:pPr marL="36900" indent="0">
              <a:buNone/>
            </a:pPr>
            <a:r>
              <a:rPr lang="en-US" sz="1700" b="1" dirty="0">
                <a:solidFill>
                  <a:srgbClr val="FFFF00"/>
                </a:solidFill>
                <a:sym typeface="Wingdings" panose="05000000000000000000" pitchFamily="2" charset="2"/>
              </a:rPr>
              <a:t>	</a:t>
            </a:r>
            <a:r>
              <a:rPr lang="en-US" sz="1600" b="1" dirty="0">
                <a:solidFill>
                  <a:srgbClr val="FFFF00"/>
                </a:solidFill>
                <a:sym typeface="Wingdings" panose="05000000000000000000" pitchFamily="2" charset="2"/>
              </a:rPr>
              <a:t> &lt;a </a:t>
            </a:r>
            <a:r>
              <a:rPr lang="en-US" sz="1600" b="1" dirty="0" err="1">
                <a:solidFill>
                  <a:srgbClr val="FFFF00"/>
                </a:solidFill>
                <a:sym typeface="Wingdings" panose="05000000000000000000" pitchFamily="2" charset="2"/>
              </a:rPr>
              <a:t>href</a:t>
            </a:r>
            <a:r>
              <a:rPr lang="en-US" sz="1600" b="1" dirty="0">
                <a:solidFill>
                  <a:srgbClr val="FFFF00"/>
                </a:solidFill>
                <a:sym typeface="Wingdings" panose="05000000000000000000" pitchFamily="2" charset="2"/>
              </a:rPr>
              <a:t>="Employee/Details/2?age=30"&gt;details &lt;/a&gt;</a:t>
            </a:r>
          </a:p>
          <a:p>
            <a:r>
              <a:rPr lang="en-US" sz="1800" b="1" dirty="0">
                <a:solidFill>
                  <a:srgbClr val="FFFF00"/>
                </a:solidFill>
              </a:rPr>
              <a:t>&lt;form asp-action="</a:t>
            </a:r>
            <a:r>
              <a:rPr lang="en-US" sz="1800" b="1" dirty="0" err="1">
                <a:solidFill>
                  <a:srgbClr val="FFFF00"/>
                </a:solidFill>
              </a:rPr>
              <a:t>SaveNew</a:t>
            </a:r>
            <a:r>
              <a:rPr lang="en-US" sz="1800" b="1" dirty="0">
                <a:solidFill>
                  <a:srgbClr val="FFFF00"/>
                </a:solidFill>
              </a:rPr>
              <a:t>" asp-controller="Employee" method="post"&gt;</a:t>
            </a:r>
          </a:p>
          <a:p>
            <a:endParaRPr lang="en-US" sz="1700" b="1" dirty="0">
              <a:solidFill>
                <a:srgbClr val="FFFF00"/>
              </a:solidFill>
            </a:endParaRPr>
          </a:p>
          <a:p>
            <a:endParaRPr lang="en-US" sz="1700" b="1" dirty="0">
              <a:solidFill>
                <a:srgbClr val="FFFF00"/>
              </a:solidFill>
            </a:endParaRPr>
          </a:p>
          <a:p>
            <a:endParaRPr lang="en-US" sz="1700" b="1" dirty="0">
              <a:solidFill>
                <a:srgbClr val="FFFF00"/>
              </a:solidFill>
            </a:endParaRPr>
          </a:p>
        </p:txBody>
      </p:sp>
    </p:spTree>
    <p:extLst>
      <p:ext uri="{BB962C8B-B14F-4D97-AF65-F5344CB8AC3E}">
        <p14:creationId xmlns:p14="http://schemas.microsoft.com/office/powerpoint/2010/main" val="36704480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3ACA2-E147-9648-FF05-F46FD9D168CE}"/>
              </a:ext>
            </a:extLst>
          </p:cNvPr>
          <p:cNvSpPr>
            <a:spLocks noGrp="1"/>
          </p:cNvSpPr>
          <p:nvPr>
            <p:ph type="title"/>
          </p:nvPr>
        </p:nvSpPr>
        <p:spPr>
          <a:xfrm>
            <a:off x="919119" y="0"/>
            <a:ext cx="10353762" cy="713433"/>
          </a:xfrm>
        </p:spPr>
        <p:txBody>
          <a:bodyPr/>
          <a:lstStyle/>
          <a:p>
            <a:r>
              <a:rPr lang="en-US" dirty="0"/>
              <a:t>Tag Helper [select]</a:t>
            </a:r>
          </a:p>
        </p:txBody>
      </p:sp>
      <p:sp>
        <p:nvSpPr>
          <p:cNvPr id="3" name="Content Placeholder 2">
            <a:extLst>
              <a:ext uri="{FF2B5EF4-FFF2-40B4-BE49-F238E27FC236}">
                <a16:creationId xmlns:a16="http://schemas.microsoft.com/office/drawing/2014/main" id="{FD6E2B59-1183-8A9B-402F-CC56243869C1}"/>
              </a:ext>
            </a:extLst>
          </p:cNvPr>
          <p:cNvSpPr>
            <a:spLocks noGrp="1"/>
          </p:cNvSpPr>
          <p:nvPr>
            <p:ph sz="quarter" idx="13"/>
          </p:nvPr>
        </p:nvSpPr>
        <p:spPr>
          <a:xfrm>
            <a:off x="120580" y="823965"/>
            <a:ext cx="12071420" cy="5797899"/>
          </a:xfrm>
        </p:spPr>
        <p:txBody>
          <a:bodyPr/>
          <a:lstStyle/>
          <a:p>
            <a:pPr marL="36900" indent="0">
              <a:buNone/>
            </a:pPr>
            <a:r>
              <a:rPr lang="en-US" sz="2000" b="1" dirty="0">
                <a:solidFill>
                  <a:srgbClr val="FFFF00"/>
                </a:solidFill>
              </a:rPr>
              <a:t>SelectList deptList = new SelectList(ViewBag.Depts,"Id","Name");</a:t>
            </a:r>
          </a:p>
          <a:p>
            <a:pPr marL="36900" indent="0">
              <a:buNone/>
            </a:pPr>
            <a:r>
              <a:rPr lang="en-US" sz="2000" b="1" dirty="0">
                <a:solidFill>
                  <a:srgbClr val="FFFF00"/>
                </a:solidFill>
              </a:rPr>
              <a:t>&lt;select class="form form-control" asp-for="DepartmentId" asp-items="deptList"&gt; </a:t>
            </a:r>
          </a:p>
          <a:p>
            <a:pPr marL="36900" indent="0">
              <a:buNone/>
            </a:pPr>
            <a:r>
              <a:rPr lang="en-US" b="1" dirty="0">
                <a:solidFill>
                  <a:srgbClr val="FFFF00"/>
                </a:solidFill>
              </a:rPr>
              <a:t>	</a:t>
            </a:r>
            <a:r>
              <a:rPr lang="en-US" sz="2000" b="1" dirty="0">
                <a:solidFill>
                  <a:srgbClr val="FFFF00"/>
                </a:solidFill>
              </a:rPr>
              <a:t>&lt;option value="0"&gt;--Select Department--&lt;/option&gt;</a:t>
            </a:r>
          </a:p>
          <a:p>
            <a:pPr marL="36900" indent="0">
              <a:buNone/>
            </a:pPr>
            <a:r>
              <a:rPr lang="en-US" sz="2000" b="1" dirty="0">
                <a:solidFill>
                  <a:srgbClr val="FFFF00"/>
                </a:solidFill>
              </a:rPr>
              <a:t> &lt;/select&gt;</a:t>
            </a:r>
          </a:p>
          <a:p>
            <a:r>
              <a:rPr lang="en-US" dirty="0"/>
              <a:t>asp-items type is IEnumerable&lt;SelectListItem&gt;, SelectList class implement IEnumerable&lt;</a:t>
            </a:r>
            <a:r>
              <a:rPr lang="en-US" dirty="0" err="1"/>
              <a:t>SelectListItem</a:t>
            </a:r>
            <a:r>
              <a:rPr lang="en-US" dirty="0"/>
              <a:t>&gt;</a:t>
            </a:r>
            <a:endParaRPr lang="ar-EG" dirty="0"/>
          </a:p>
          <a:p>
            <a:r>
              <a:rPr lang="en-US" b="1" dirty="0">
                <a:solidFill>
                  <a:srgbClr val="FFFF00"/>
                </a:solidFill>
              </a:rPr>
              <a:t>[</a:t>
            </a:r>
            <a:r>
              <a:rPr lang="en-US" b="1" dirty="0" err="1">
                <a:solidFill>
                  <a:srgbClr val="FFFF00"/>
                </a:solidFill>
              </a:rPr>
              <a:t>ValidateAntiForgeryToken</a:t>
            </a:r>
            <a:r>
              <a:rPr lang="en-US" b="1" dirty="0">
                <a:solidFill>
                  <a:srgbClr val="FFFF00"/>
                </a:solidFill>
              </a:rPr>
              <a:t>] </a:t>
            </a:r>
            <a:r>
              <a:rPr lang="en-US" dirty="0"/>
              <a:t>// the request should be internal not external , must use tag helper with the form or HTML helper </a:t>
            </a:r>
            <a:r>
              <a:rPr lang="en-US" b="1" dirty="0">
                <a:solidFill>
                  <a:srgbClr val="FFFF00"/>
                </a:solidFill>
              </a:rPr>
              <a:t>login post Action</a:t>
            </a:r>
            <a:r>
              <a:rPr lang="en-US" dirty="0"/>
              <a:t> takes this attribute</a:t>
            </a:r>
          </a:p>
          <a:p>
            <a:r>
              <a:rPr lang="en-US" dirty="0"/>
              <a:t>How [</a:t>
            </a:r>
            <a:r>
              <a:rPr lang="en-US" dirty="0" err="1"/>
              <a:t>ValidateAntiForgeryToken</a:t>
            </a:r>
            <a:r>
              <a:rPr lang="en-US" dirty="0"/>
              <a:t>] works : when use tag helper or html helper the form generates hidden input its value </a:t>
            </a:r>
            <a:r>
              <a:rPr lang="en-US" dirty="0" err="1"/>
              <a:t>tokenKey</a:t>
            </a:r>
            <a:r>
              <a:rPr lang="en-US" dirty="0"/>
              <a:t> and based on session id , so it prevent external request </a:t>
            </a:r>
          </a:p>
          <a:p>
            <a:endParaRPr lang="en-US" dirty="0"/>
          </a:p>
          <a:p>
            <a:endParaRPr lang="en-US" dirty="0"/>
          </a:p>
        </p:txBody>
      </p:sp>
    </p:spTree>
    <p:extLst>
      <p:ext uri="{BB962C8B-B14F-4D97-AF65-F5344CB8AC3E}">
        <p14:creationId xmlns:p14="http://schemas.microsoft.com/office/powerpoint/2010/main" val="34622967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87F4-3FF1-82D7-CC48-DFEE202F195F}"/>
              </a:ext>
            </a:extLst>
          </p:cNvPr>
          <p:cNvSpPr>
            <a:spLocks noGrp="1"/>
          </p:cNvSpPr>
          <p:nvPr>
            <p:ph type="title"/>
          </p:nvPr>
        </p:nvSpPr>
        <p:spPr>
          <a:xfrm>
            <a:off x="1034375" y="0"/>
            <a:ext cx="10353762" cy="572756"/>
          </a:xfrm>
        </p:spPr>
        <p:txBody>
          <a:bodyPr>
            <a:normAutofit fontScale="90000"/>
          </a:bodyPr>
          <a:lstStyle/>
          <a:p>
            <a:r>
              <a:rPr lang="en-US" dirty="0"/>
              <a:t>Layout</a:t>
            </a:r>
          </a:p>
        </p:txBody>
      </p:sp>
      <p:sp>
        <p:nvSpPr>
          <p:cNvPr id="3" name="Content Placeholder 2">
            <a:extLst>
              <a:ext uri="{FF2B5EF4-FFF2-40B4-BE49-F238E27FC236}">
                <a16:creationId xmlns:a16="http://schemas.microsoft.com/office/drawing/2014/main" id="{9F000E4F-C752-ED37-9A4D-9618C0E14161}"/>
              </a:ext>
            </a:extLst>
          </p:cNvPr>
          <p:cNvSpPr>
            <a:spLocks noGrp="1"/>
          </p:cNvSpPr>
          <p:nvPr>
            <p:ph sz="quarter" idx="13"/>
          </p:nvPr>
        </p:nvSpPr>
        <p:spPr>
          <a:xfrm>
            <a:off x="913773" y="572756"/>
            <a:ext cx="10933233" cy="5888334"/>
          </a:xfrm>
        </p:spPr>
        <p:txBody>
          <a:bodyPr/>
          <a:lstStyle/>
          <a:p>
            <a:r>
              <a:rPr lang="en-US" dirty="0"/>
              <a:t>Include common parts</a:t>
            </a:r>
          </a:p>
          <a:p>
            <a:r>
              <a:rPr lang="en-US" dirty="0"/>
              <a:t>Existed at shared folder</a:t>
            </a:r>
          </a:p>
          <a:p>
            <a:r>
              <a:rPr lang="en-US" dirty="0"/>
              <a:t>It has @RenderBody() function that view content replace it</a:t>
            </a:r>
          </a:p>
          <a:p>
            <a:endParaRPr lang="en-US" dirty="0"/>
          </a:p>
          <a:p>
            <a:endParaRPr lang="en-US" dirty="0"/>
          </a:p>
          <a:p>
            <a:r>
              <a:rPr lang="en-US" dirty="0"/>
              <a:t>Any View that inherit from Razor page that has Layout property </a:t>
            </a:r>
          </a:p>
          <a:p>
            <a:r>
              <a:rPr lang="en-US" dirty="0"/>
              <a:t>You can create your own layout </a:t>
            </a:r>
            <a:r>
              <a:rPr lang="en-US" dirty="0">
                <a:sym typeface="Wingdings" panose="05000000000000000000" pitchFamily="2" charset="2"/>
              </a:rPr>
              <a:t> Razor Layout</a:t>
            </a:r>
          </a:p>
          <a:p>
            <a:r>
              <a:rPr lang="en-US" dirty="0">
                <a:sym typeface="Wingdings" panose="05000000000000000000" pitchFamily="2" charset="2"/>
              </a:rPr>
              <a:t>For any View </a:t>
            </a:r>
            <a:r>
              <a:rPr lang="en-US" dirty="0"/>
              <a:t>Layout = "_Layout"; </a:t>
            </a:r>
            <a:r>
              <a:rPr lang="en-US" sz="1800" b="1" dirty="0">
                <a:solidFill>
                  <a:srgbClr val="FFFF00"/>
                </a:solidFill>
                <a:latin typeface="Cascadia Mono" panose="020B0609020000020004" pitchFamily="49" charset="0"/>
              </a:rPr>
              <a:t>//</a:t>
            </a:r>
            <a:r>
              <a:rPr lang="en-US" sz="1800" dirty="0">
                <a:solidFill>
                  <a:srgbClr val="000000"/>
                </a:solidFill>
                <a:latin typeface="Cascadia Mono" panose="020B0609020000020004" pitchFamily="49" charset="0"/>
              </a:rPr>
              <a:t> </a:t>
            </a:r>
            <a:r>
              <a:rPr lang="en-US" sz="1800" b="1" dirty="0">
                <a:solidFill>
                  <a:srgbClr val="FFFF00"/>
                </a:solidFill>
                <a:latin typeface="Cascadia Mono" panose="020B0609020000020004" pitchFamily="49" charset="0"/>
              </a:rPr>
              <a:t>due to  _</a:t>
            </a:r>
            <a:r>
              <a:rPr lang="en-US" sz="1800" b="1" dirty="0" err="1">
                <a:solidFill>
                  <a:srgbClr val="FFFF00"/>
                </a:solidFill>
                <a:latin typeface="Cascadia Mono" panose="020B0609020000020004" pitchFamily="49" charset="0"/>
              </a:rPr>
              <a:t>ViewStart.cshtml</a:t>
            </a:r>
            <a:endParaRPr lang="en-US" b="1" dirty="0">
              <a:solidFill>
                <a:srgbClr val="FFFF00"/>
              </a:solidFill>
              <a:sym typeface="Wingdings" panose="05000000000000000000" pitchFamily="2" charset="2"/>
            </a:endParaRPr>
          </a:p>
          <a:p>
            <a:r>
              <a:rPr lang="en-US" dirty="0">
                <a:sym typeface="Wingdings" panose="05000000000000000000" pitchFamily="2" charset="2"/>
              </a:rPr>
              <a:t>At any view you want  @ { Layout =_YourLayout }</a:t>
            </a:r>
          </a:p>
          <a:p>
            <a:r>
              <a:rPr lang="en-US" dirty="0">
                <a:sym typeface="Wingdings" panose="05000000000000000000" pitchFamily="2" charset="2"/>
              </a:rPr>
              <a:t>You can make sections inside layout</a:t>
            </a:r>
          </a:p>
          <a:p>
            <a:r>
              <a:rPr lang="en-US" dirty="0">
                <a:sym typeface="Wingdings" panose="05000000000000000000" pitchFamily="2" charset="2"/>
              </a:rPr>
              <a:t>At layout  @RenderSection("HeadSection") // this section will be required at view</a:t>
            </a:r>
          </a:p>
          <a:p>
            <a:r>
              <a:rPr lang="en-US" dirty="0">
                <a:sym typeface="Wingdings" panose="05000000000000000000" pitchFamily="2" charset="2"/>
              </a:rPr>
              <a:t>At View   @section HeadSection { // write your HTML Elements you want }</a:t>
            </a:r>
          </a:p>
          <a:p>
            <a:r>
              <a:rPr lang="en-US" dirty="0">
                <a:sym typeface="Wingdings" panose="05000000000000000000" pitchFamily="2" charset="2"/>
              </a:rPr>
              <a:t>To make the section not required   @RenderSection("HeadSection“, false)</a:t>
            </a:r>
            <a:endParaRPr lang="en-US" dirty="0"/>
          </a:p>
        </p:txBody>
      </p:sp>
      <p:pic>
        <p:nvPicPr>
          <p:cNvPr id="5" name="Picture 4">
            <a:extLst>
              <a:ext uri="{FF2B5EF4-FFF2-40B4-BE49-F238E27FC236}">
                <a16:creationId xmlns:a16="http://schemas.microsoft.com/office/drawing/2014/main" id="{113F6614-B0A0-BC15-99EA-4815EE0DDE1C}"/>
              </a:ext>
            </a:extLst>
          </p:cNvPr>
          <p:cNvPicPr>
            <a:picLocks noChangeAspect="1"/>
          </p:cNvPicPr>
          <p:nvPr/>
        </p:nvPicPr>
        <p:blipFill>
          <a:blip r:embed="rId2"/>
          <a:stretch>
            <a:fillRect/>
          </a:stretch>
        </p:blipFill>
        <p:spPr>
          <a:xfrm>
            <a:off x="8101797" y="572756"/>
            <a:ext cx="3745209" cy="1901956"/>
          </a:xfrm>
          <a:prstGeom prst="rect">
            <a:avLst/>
          </a:prstGeom>
        </p:spPr>
      </p:pic>
    </p:spTree>
    <p:extLst>
      <p:ext uri="{BB962C8B-B14F-4D97-AF65-F5344CB8AC3E}">
        <p14:creationId xmlns:p14="http://schemas.microsoft.com/office/powerpoint/2010/main" val="26261884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681A0-BFB9-0009-E45D-0C44F3BFFDB6}"/>
              </a:ext>
            </a:extLst>
          </p:cNvPr>
          <p:cNvSpPr>
            <a:spLocks noGrp="1"/>
          </p:cNvSpPr>
          <p:nvPr>
            <p:ph type="title"/>
          </p:nvPr>
        </p:nvSpPr>
        <p:spPr>
          <a:xfrm>
            <a:off x="913774" y="0"/>
            <a:ext cx="10353762" cy="422031"/>
          </a:xfrm>
        </p:spPr>
        <p:txBody>
          <a:bodyPr>
            <a:normAutofit fontScale="90000"/>
          </a:bodyPr>
          <a:lstStyle/>
          <a:p>
            <a:r>
              <a:rPr lang="en-US" dirty="0"/>
              <a:t>Partial View</a:t>
            </a:r>
          </a:p>
        </p:txBody>
      </p:sp>
      <p:sp>
        <p:nvSpPr>
          <p:cNvPr id="3" name="Content Placeholder 2">
            <a:extLst>
              <a:ext uri="{FF2B5EF4-FFF2-40B4-BE49-F238E27FC236}">
                <a16:creationId xmlns:a16="http://schemas.microsoft.com/office/drawing/2014/main" id="{843F43DE-32E9-CBF5-9DDC-D0219EE718FA}"/>
              </a:ext>
            </a:extLst>
          </p:cNvPr>
          <p:cNvSpPr>
            <a:spLocks noGrp="1"/>
          </p:cNvSpPr>
          <p:nvPr>
            <p:ph sz="quarter" idx="13"/>
          </p:nvPr>
        </p:nvSpPr>
        <p:spPr>
          <a:xfrm>
            <a:off x="150725" y="411983"/>
            <a:ext cx="11890550" cy="6435969"/>
          </a:xfrm>
        </p:spPr>
        <p:txBody>
          <a:bodyPr>
            <a:normAutofit/>
          </a:bodyPr>
          <a:lstStyle/>
          <a:p>
            <a:r>
              <a:rPr lang="en-US" dirty="0"/>
              <a:t>Part of View, designed once and reused multiple</a:t>
            </a:r>
          </a:p>
          <a:p>
            <a:r>
              <a:rPr lang="en-US" dirty="0"/>
              <a:t>View without layout</a:t>
            </a:r>
          </a:p>
          <a:p>
            <a:r>
              <a:rPr lang="en-US" dirty="0"/>
              <a:t>Created at specific controller view or shared</a:t>
            </a:r>
          </a:p>
          <a:p>
            <a:r>
              <a:rPr lang="en-US" dirty="0"/>
              <a:t>Type of partial view</a:t>
            </a:r>
          </a:p>
          <a:p>
            <a:r>
              <a:rPr lang="en-US" dirty="0"/>
              <a:t>The common naming _PartialViewNamePartial</a:t>
            </a:r>
          </a:p>
          <a:p>
            <a:r>
              <a:rPr lang="en-US" dirty="0"/>
              <a:t>To invoke </a:t>
            </a:r>
            <a:r>
              <a:rPr lang="en-US" dirty="0" err="1"/>
              <a:t>partialView</a:t>
            </a:r>
            <a:endParaRPr lang="en-US" dirty="0"/>
          </a:p>
          <a:p>
            <a:pPr lvl="1"/>
            <a:r>
              <a:rPr lang="en-US" dirty="0"/>
              <a:t>@Html.Partial(" </a:t>
            </a:r>
            <a:r>
              <a:rPr lang="en-US" b="1" dirty="0">
                <a:solidFill>
                  <a:srgbClr val="FFFF00"/>
                </a:solidFill>
              </a:rPr>
              <a:t>_PartialViewNamePartial</a:t>
            </a:r>
            <a:r>
              <a:rPr lang="en-US" dirty="0"/>
              <a:t>") // will be deprecated</a:t>
            </a:r>
          </a:p>
          <a:p>
            <a:pPr lvl="1"/>
            <a:r>
              <a:rPr lang="en-US" dirty="0"/>
              <a:t>@await </a:t>
            </a:r>
            <a:r>
              <a:rPr lang="en-US" dirty="0" err="1"/>
              <a:t>Html.PartialAsync</a:t>
            </a:r>
            <a:r>
              <a:rPr lang="en-US" dirty="0"/>
              <a:t>(" </a:t>
            </a:r>
            <a:r>
              <a:rPr lang="en-US" b="1" dirty="0">
                <a:solidFill>
                  <a:srgbClr val="FFFF00"/>
                </a:solidFill>
              </a:rPr>
              <a:t>_PartialViewNamePartial</a:t>
            </a:r>
            <a:r>
              <a:rPr lang="en-US" dirty="0"/>
              <a:t>")</a:t>
            </a:r>
          </a:p>
          <a:p>
            <a:pPr lvl="1"/>
            <a:r>
              <a:rPr lang="en-US" dirty="0"/>
              <a:t>@{ await </a:t>
            </a:r>
            <a:r>
              <a:rPr lang="en-US" dirty="0" err="1"/>
              <a:t>Html.RenderPartialAsync</a:t>
            </a:r>
            <a:r>
              <a:rPr lang="en-US" dirty="0"/>
              <a:t>("</a:t>
            </a:r>
            <a:r>
              <a:rPr lang="en-US" b="1" dirty="0">
                <a:solidFill>
                  <a:srgbClr val="FFFF00"/>
                </a:solidFill>
              </a:rPr>
              <a:t> _PartialViewNamePartial </a:t>
            </a:r>
            <a:r>
              <a:rPr lang="en-US" dirty="0"/>
              <a:t>")}</a:t>
            </a:r>
          </a:p>
          <a:p>
            <a:pPr lvl="1"/>
            <a:r>
              <a:rPr lang="en-US" dirty="0"/>
              <a:t>&lt;partial name="</a:t>
            </a:r>
            <a:r>
              <a:rPr lang="en-US" b="1" dirty="0">
                <a:solidFill>
                  <a:srgbClr val="FFFF00"/>
                </a:solidFill>
              </a:rPr>
              <a:t>_</a:t>
            </a:r>
            <a:r>
              <a:rPr lang="en-US" b="1" dirty="0" err="1">
                <a:solidFill>
                  <a:srgbClr val="FFFF00"/>
                </a:solidFill>
              </a:rPr>
              <a:t>PartialViewNamePartial</a:t>
            </a:r>
            <a:r>
              <a:rPr lang="en-US" dirty="0"/>
              <a:t>"/&gt; </a:t>
            </a:r>
          </a:p>
          <a:p>
            <a:pPr marL="36900" indent="0">
              <a:buNone/>
            </a:pPr>
            <a:endParaRPr lang="en-US" dirty="0"/>
          </a:p>
          <a:p>
            <a:r>
              <a:rPr lang="en-US" dirty="0"/>
              <a:t>Model="Model" is the default</a:t>
            </a:r>
          </a:p>
          <a:p>
            <a:r>
              <a:rPr lang="en-US" dirty="0"/>
              <a:t>You can make action return </a:t>
            </a:r>
            <a:r>
              <a:rPr lang="en-US" dirty="0" err="1"/>
              <a:t>partialView</a:t>
            </a:r>
            <a:r>
              <a:rPr lang="en-US" dirty="0"/>
              <a:t> </a:t>
            </a:r>
            <a:r>
              <a:rPr lang="en-US" dirty="0">
                <a:sym typeface="Wingdings" panose="05000000000000000000" pitchFamily="2" charset="2"/>
              </a:rPr>
              <a:t> return </a:t>
            </a:r>
            <a:r>
              <a:rPr lang="en-US" dirty="0" err="1">
                <a:sym typeface="Wingdings" panose="05000000000000000000" pitchFamily="2" charset="2"/>
              </a:rPr>
              <a:t>PartialView</a:t>
            </a:r>
            <a:r>
              <a:rPr lang="en-US" dirty="0">
                <a:sym typeface="Wingdings" panose="05000000000000000000" pitchFamily="2" charset="2"/>
              </a:rPr>
              <a:t>("index", </a:t>
            </a:r>
            <a:r>
              <a:rPr lang="en-US" dirty="0" err="1">
                <a:sym typeface="Wingdings" panose="05000000000000000000" pitchFamily="2" charset="2"/>
              </a:rPr>
              <a:t>empModel</a:t>
            </a:r>
            <a:r>
              <a:rPr lang="en-US" dirty="0">
                <a:sym typeface="Wingdings" panose="05000000000000000000" pitchFamily="2" charset="2"/>
              </a:rPr>
              <a:t>);</a:t>
            </a:r>
            <a:r>
              <a:rPr lang="en-US" dirty="0"/>
              <a:t> </a:t>
            </a:r>
          </a:p>
          <a:p>
            <a:pPr lvl="1"/>
            <a:r>
              <a:rPr lang="en-US" dirty="0"/>
              <a:t>Index can be partial view or view but in case of view the view doesn't assigned value to Layout </a:t>
            </a:r>
          </a:p>
          <a:p>
            <a:pPr lvl="1"/>
            <a:r>
              <a:rPr lang="en-US" dirty="0"/>
              <a:t>This mean the partial view is like view </a:t>
            </a:r>
            <a:r>
              <a:rPr lang="en-US" dirty="0">
                <a:sym typeface="Wingdings" panose="05000000000000000000" pitchFamily="2" charset="2"/>
              </a:rPr>
              <a:t> </a:t>
            </a:r>
            <a:r>
              <a:rPr lang="en-US" dirty="0"/>
              <a:t>you can  &lt;partial name="</a:t>
            </a:r>
            <a:r>
              <a:rPr lang="en-US" b="1" dirty="0" err="1">
                <a:solidFill>
                  <a:srgbClr val="FFFF00"/>
                </a:solidFill>
              </a:rPr>
              <a:t>ViewName</a:t>
            </a:r>
            <a:r>
              <a:rPr lang="en-US" dirty="0"/>
              <a:t>"/&gt;</a:t>
            </a:r>
          </a:p>
        </p:txBody>
      </p:sp>
      <p:pic>
        <p:nvPicPr>
          <p:cNvPr id="5" name="Picture 4">
            <a:extLst>
              <a:ext uri="{FF2B5EF4-FFF2-40B4-BE49-F238E27FC236}">
                <a16:creationId xmlns:a16="http://schemas.microsoft.com/office/drawing/2014/main" id="{9FD2C9BD-BE21-B332-C215-57271F636344}"/>
              </a:ext>
            </a:extLst>
          </p:cNvPr>
          <p:cNvPicPr>
            <a:picLocks noChangeAspect="1"/>
          </p:cNvPicPr>
          <p:nvPr/>
        </p:nvPicPr>
        <p:blipFill>
          <a:blip r:embed="rId2"/>
          <a:stretch>
            <a:fillRect/>
          </a:stretch>
        </p:blipFill>
        <p:spPr>
          <a:xfrm>
            <a:off x="150725" y="5049191"/>
            <a:ext cx="5278589" cy="409575"/>
          </a:xfrm>
          <a:prstGeom prst="rect">
            <a:avLst/>
          </a:prstGeom>
        </p:spPr>
      </p:pic>
      <p:pic>
        <p:nvPicPr>
          <p:cNvPr id="7" name="Picture 6">
            <a:extLst>
              <a:ext uri="{FF2B5EF4-FFF2-40B4-BE49-F238E27FC236}">
                <a16:creationId xmlns:a16="http://schemas.microsoft.com/office/drawing/2014/main" id="{240FB7CF-C820-8CEF-BF8E-38BFA452E8F0}"/>
              </a:ext>
            </a:extLst>
          </p:cNvPr>
          <p:cNvPicPr>
            <a:picLocks noChangeAspect="1"/>
          </p:cNvPicPr>
          <p:nvPr/>
        </p:nvPicPr>
        <p:blipFill>
          <a:blip r:embed="rId3"/>
          <a:stretch>
            <a:fillRect/>
          </a:stretch>
        </p:blipFill>
        <p:spPr>
          <a:xfrm>
            <a:off x="5552776" y="5049190"/>
            <a:ext cx="6436284" cy="409575"/>
          </a:xfrm>
          <a:prstGeom prst="rect">
            <a:avLst/>
          </a:prstGeom>
        </p:spPr>
      </p:pic>
      <p:pic>
        <p:nvPicPr>
          <p:cNvPr id="9" name="Picture 8">
            <a:extLst>
              <a:ext uri="{FF2B5EF4-FFF2-40B4-BE49-F238E27FC236}">
                <a16:creationId xmlns:a16="http://schemas.microsoft.com/office/drawing/2014/main" id="{7013FC1E-1B5B-0798-110A-0E9CC9A6FBAF}"/>
              </a:ext>
            </a:extLst>
          </p:cNvPr>
          <p:cNvPicPr>
            <a:picLocks noChangeAspect="1"/>
          </p:cNvPicPr>
          <p:nvPr/>
        </p:nvPicPr>
        <p:blipFill>
          <a:blip r:embed="rId4"/>
          <a:stretch>
            <a:fillRect/>
          </a:stretch>
        </p:blipFill>
        <p:spPr>
          <a:xfrm>
            <a:off x="6534762" y="1134481"/>
            <a:ext cx="5275401" cy="1751854"/>
          </a:xfrm>
          <a:prstGeom prst="rect">
            <a:avLst/>
          </a:prstGeom>
        </p:spPr>
      </p:pic>
    </p:spTree>
    <p:extLst>
      <p:ext uri="{BB962C8B-B14F-4D97-AF65-F5344CB8AC3E}">
        <p14:creationId xmlns:p14="http://schemas.microsoft.com/office/powerpoint/2010/main" val="2367993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756D6-C120-3DD9-3E12-1C15E288C92B}"/>
              </a:ext>
            </a:extLst>
          </p:cNvPr>
          <p:cNvSpPr>
            <a:spLocks noGrp="1"/>
          </p:cNvSpPr>
          <p:nvPr>
            <p:ph type="title"/>
          </p:nvPr>
        </p:nvSpPr>
        <p:spPr>
          <a:xfrm>
            <a:off x="833409" y="0"/>
            <a:ext cx="10353762" cy="970450"/>
          </a:xfrm>
        </p:spPr>
        <p:txBody>
          <a:bodyPr/>
          <a:lstStyle/>
          <a:p>
            <a:r>
              <a:rPr lang="en-US" dirty="0"/>
              <a:t>Partial view is used with partial request</a:t>
            </a:r>
          </a:p>
        </p:txBody>
      </p:sp>
      <p:sp>
        <p:nvSpPr>
          <p:cNvPr id="3" name="Content Placeholder 2">
            <a:extLst>
              <a:ext uri="{FF2B5EF4-FFF2-40B4-BE49-F238E27FC236}">
                <a16:creationId xmlns:a16="http://schemas.microsoft.com/office/drawing/2014/main" id="{1681BD71-1FEF-9662-B118-7AAE4655AC95}"/>
              </a:ext>
            </a:extLst>
          </p:cNvPr>
          <p:cNvSpPr>
            <a:spLocks noGrp="1"/>
          </p:cNvSpPr>
          <p:nvPr>
            <p:ph sz="quarter" idx="13"/>
          </p:nvPr>
        </p:nvSpPr>
        <p:spPr>
          <a:xfrm>
            <a:off x="913774" y="970450"/>
            <a:ext cx="10363826" cy="5360012"/>
          </a:xfrm>
        </p:spPr>
        <p:txBody>
          <a:bodyPr/>
          <a:lstStyle/>
          <a:p>
            <a:r>
              <a:rPr lang="en-US" dirty="0"/>
              <a:t>Example about Ajax call that returns partial view </a:t>
            </a:r>
          </a:p>
          <a:p>
            <a:endParaRPr lang="en-US" dirty="0"/>
          </a:p>
          <a:p>
            <a:endParaRPr lang="en-US" dirty="0"/>
          </a:p>
          <a:p>
            <a:endParaRPr lang="en-US" dirty="0"/>
          </a:p>
          <a:p>
            <a:endParaRPr lang="en-US" dirty="0"/>
          </a:p>
          <a:p>
            <a:endParaRPr lang="en-US" dirty="0"/>
          </a:p>
          <a:p>
            <a:r>
              <a:rPr lang="en-US" dirty="0"/>
              <a:t>Ajax call that returns Data</a:t>
            </a:r>
          </a:p>
          <a:p>
            <a:endParaRPr lang="en-US" dirty="0"/>
          </a:p>
        </p:txBody>
      </p:sp>
      <p:pic>
        <p:nvPicPr>
          <p:cNvPr id="5" name="Picture 4">
            <a:extLst>
              <a:ext uri="{FF2B5EF4-FFF2-40B4-BE49-F238E27FC236}">
                <a16:creationId xmlns:a16="http://schemas.microsoft.com/office/drawing/2014/main" id="{4F78E70C-FE95-C828-8906-54E123CC1002}"/>
              </a:ext>
            </a:extLst>
          </p:cNvPr>
          <p:cNvPicPr>
            <a:picLocks noChangeAspect="1"/>
          </p:cNvPicPr>
          <p:nvPr/>
        </p:nvPicPr>
        <p:blipFill>
          <a:blip r:embed="rId2"/>
          <a:stretch>
            <a:fillRect/>
          </a:stretch>
        </p:blipFill>
        <p:spPr>
          <a:xfrm>
            <a:off x="913774" y="1505002"/>
            <a:ext cx="5210175" cy="1838325"/>
          </a:xfrm>
          <a:prstGeom prst="rect">
            <a:avLst/>
          </a:prstGeom>
        </p:spPr>
      </p:pic>
      <p:pic>
        <p:nvPicPr>
          <p:cNvPr id="7" name="Picture 6">
            <a:extLst>
              <a:ext uri="{FF2B5EF4-FFF2-40B4-BE49-F238E27FC236}">
                <a16:creationId xmlns:a16="http://schemas.microsoft.com/office/drawing/2014/main" id="{FAC42994-53FF-A231-8005-BA5CB5C68D5D}"/>
              </a:ext>
            </a:extLst>
          </p:cNvPr>
          <p:cNvPicPr>
            <a:picLocks noChangeAspect="1"/>
          </p:cNvPicPr>
          <p:nvPr/>
        </p:nvPicPr>
        <p:blipFill>
          <a:blip r:embed="rId3"/>
          <a:stretch>
            <a:fillRect/>
          </a:stretch>
        </p:blipFill>
        <p:spPr>
          <a:xfrm>
            <a:off x="833409" y="4116475"/>
            <a:ext cx="10410825" cy="1981200"/>
          </a:xfrm>
          <a:prstGeom prst="rect">
            <a:avLst/>
          </a:prstGeom>
        </p:spPr>
      </p:pic>
    </p:spTree>
    <p:extLst>
      <p:ext uri="{BB962C8B-B14F-4D97-AF65-F5344CB8AC3E}">
        <p14:creationId xmlns:p14="http://schemas.microsoft.com/office/powerpoint/2010/main" val="12346606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820F-C76C-49B0-F63D-C3DF09C4B66F}"/>
              </a:ext>
            </a:extLst>
          </p:cNvPr>
          <p:cNvSpPr>
            <a:spLocks noGrp="1"/>
          </p:cNvSpPr>
          <p:nvPr>
            <p:ph type="title"/>
          </p:nvPr>
        </p:nvSpPr>
        <p:spPr>
          <a:xfrm>
            <a:off x="923839" y="1"/>
            <a:ext cx="10353761" cy="707010"/>
          </a:xfrm>
        </p:spPr>
        <p:txBody>
          <a:bodyPr/>
          <a:lstStyle/>
          <a:p>
            <a:r>
              <a:rPr lang="en-US" dirty="0"/>
              <a:t>Desktop &amp; web application</a:t>
            </a:r>
          </a:p>
        </p:txBody>
      </p:sp>
      <p:sp>
        <p:nvSpPr>
          <p:cNvPr id="3" name="Content Placeholder 2">
            <a:extLst>
              <a:ext uri="{FF2B5EF4-FFF2-40B4-BE49-F238E27FC236}">
                <a16:creationId xmlns:a16="http://schemas.microsoft.com/office/drawing/2014/main" id="{DD18B6C8-04ED-2581-077E-0DA104A081FF}"/>
              </a:ext>
            </a:extLst>
          </p:cNvPr>
          <p:cNvSpPr>
            <a:spLocks noGrp="1"/>
          </p:cNvSpPr>
          <p:nvPr>
            <p:ph sz="quarter" idx="13"/>
          </p:nvPr>
        </p:nvSpPr>
        <p:spPr>
          <a:xfrm>
            <a:off x="913774" y="707012"/>
            <a:ext cx="10363826" cy="5533532"/>
          </a:xfrm>
        </p:spPr>
        <p:txBody>
          <a:bodyPr/>
          <a:lstStyle/>
          <a:p>
            <a:r>
              <a:rPr lang="en-US" dirty="0"/>
              <a:t>Desktop application:</a:t>
            </a:r>
          </a:p>
          <a:p>
            <a:pPr lvl="1"/>
            <a:r>
              <a:rPr lang="en-US" dirty="0"/>
              <a:t>need to setup it by yourself yourself</a:t>
            </a:r>
          </a:p>
          <a:p>
            <a:pPr lvl="1"/>
            <a:r>
              <a:rPr lang="en-US" dirty="0"/>
              <a:t>Need to update it by yourself </a:t>
            </a:r>
          </a:p>
          <a:p>
            <a:pPr lvl="1"/>
            <a:r>
              <a:rPr lang="en-US" dirty="0"/>
              <a:t>locally</a:t>
            </a:r>
          </a:p>
          <a:p>
            <a:r>
              <a:rPr lang="en-US" dirty="0"/>
              <a:t>Web application:</a:t>
            </a:r>
          </a:p>
          <a:p>
            <a:pPr lvl="1"/>
            <a:r>
              <a:rPr lang="en-US" dirty="0"/>
              <a:t>Need Browser + internet</a:t>
            </a:r>
          </a:p>
          <a:p>
            <a:pPr lvl="1"/>
            <a:r>
              <a:rPr lang="en-US" dirty="0"/>
              <a:t>You always see the latest update</a:t>
            </a:r>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1886973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9D15-A6F6-9ECF-3CF4-EA2770A1855A}"/>
              </a:ext>
            </a:extLst>
          </p:cNvPr>
          <p:cNvSpPr>
            <a:spLocks noGrp="1"/>
          </p:cNvSpPr>
          <p:nvPr>
            <p:ph type="title"/>
          </p:nvPr>
        </p:nvSpPr>
        <p:spPr>
          <a:xfrm>
            <a:off x="913774" y="0"/>
            <a:ext cx="10353762" cy="542611"/>
          </a:xfrm>
        </p:spPr>
        <p:txBody>
          <a:bodyPr>
            <a:normAutofit fontScale="90000"/>
          </a:bodyPr>
          <a:lstStyle/>
          <a:p>
            <a:r>
              <a:rPr lang="en-US" dirty="0"/>
              <a:t>To install client-side library</a:t>
            </a:r>
          </a:p>
        </p:txBody>
      </p:sp>
      <p:sp>
        <p:nvSpPr>
          <p:cNvPr id="3" name="Content Placeholder 2">
            <a:extLst>
              <a:ext uri="{FF2B5EF4-FFF2-40B4-BE49-F238E27FC236}">
                <a16:creationId xmlns:a16="http://schemas.microsoft.com/office/drawing/2014/main" id="{72F1EE88-9F28-BB07-CD7B-8F41F22734EA}"/>
              </a:ext>
            </a:extLst>
          </p:cNvPr>
          <p:cNvSpPr>
            <a:spLocks noGrp="1"/>
          </p:cNvSpPr>
          <p:nvPr>
            <p:ph sz="quarter" idx="13"/>
          </p:nvPr>
        </p:nvSpPr>
        <p:spPr>
          <a:xfrm>
            <a:off x="211015" y="542612"/>
            <a:ext cx="11066585" cy="5958672"/>
          </a:xfrm>
        </p:spPr>
        <p:txBody>
          <a:bodyPr/>
          <a:lstStyle/>
          <a:p>
            <a:r>
              <a:rPr lang="en-US" dirty="0"/>
              <a:t>Right click on the project name + add + clint-side-library</a:t>
            </a:r>
          </a:p>
          <a:p>
            <a:endParaRPr lang="en-US" dirty="0"/>
          </a:p>
        </p:txBody>
      </p:sp>
    </p:spTree>
    <p:extLst>
      <p:ext uri="{BB962C8B-B14F-4D97-AF65-F5344CB8AC3E}">
        <p14:creationId xmlns:p14="http://schemas.microsoft.com/office/powerpoint/2010/main" val="38123672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F7485-870D-B193-ECEE-DA093632992E}"/>
              </a:ext>
            </a:extLst>
          </p:cNvPr>
          <p:cNvSpPr>
            <a:spLocks noGrp="1"/>
          </p:cNvSpPr>
          <p:nvPr>
            <p:ph type="title"/>
          </p:nvPr>
        </p:nvSpPr>
        <p:spPr>
          <a:xfrm>
            <a:off x="913774" y="0"/>
            <a:ext cx="10353762" cy="643095"/>
          </a:xfrm>
        </p:spPr>
        <p:txBody>
          <a:bodyPr>
            <a:normAutofit fontScale="90000"/>
          </a:bodyPr>
          <a:lstStyle/>
          <a:p>
            <a:r>
              <a:rPr lang="en-US" dirty="0"/>
              <a:t>Validation</a:t>
            </a:r>
          </a:p>
        </p:txBody>
      </p:sp>
      <p:sp>
        <p:nvSpPr>
          <p:cNvPr id="3" name="Content Placeholder 2">
            <a:extLst>
              <a:ext uri="{FF2B5EF4-FFF2-40B4-BE49-F238E27FC236}">
                <a16:creationId xmlns:a16="http://schemas.microsoft.com/office/drawing/2014/main" id="{88ABCA65-C522-A2AF-07AA-D542C4772E9F}"/>
              </a:ext>
            </a:extLst>
          </p:cNvPr>
          <p:cNvSpPr>
            <a:spLocks noGrp="1"/>
          </p:cNvSpPr>
          <p:nvPr>
            <p:ph sz="quarter" idx="13"/>
          </p:nvPr>
        </p:nvSpPr>
        <p:spPr>
          <a:xfrm>
            <a:off x="331596" y="643095"/>
            <a:ext cx="11495314" cy="6018961"/>
          </a:xfrm>
        </p:spPr>
        <p:txBody>
          <a:bodyPr/>
          <a:lstStyle/>
          <a:p>
            <a:r>
              <a:rPr lang="en-US" dirty="0"/>
              <a:t>Client-side , Server-side , SQL- constraints</a:t>
            </a:r>
          </a:p>
          <a:p>
            <a:r>
              <a:rPr lang="en-US" dirty="0"/>
              <a:t>It needs object parameter not primitive parameter</a:t>
            </a:r>
          </a:p>
          <a:p>
            <a:r>
              <a:rPr lang="en-US" dirty="0"/>
              <a:t>Not nullable type has attribute required</a:t>
            </a:r>
          </a:p>
          <a:p>
            <a:r>
              <a:rPr lang="en-US" dirty="0"/>
              <a:t>Built-in attribute validation (server side)  </a:t>
            </a:r>
            <a:r>
              <a:rPr lang="en-US" dirty="0">
                <a:sym typeface="Wingdings" panose="05000000000000000000" pitchFamily="2" charset="2"/>
              </a:rPr>
              <a:t> </a:t>
            </a:r>
            <a:r>
              <a:rPr lang="en-US" dirty="0"/>
              <a:t>examples</a:t>
            </a:r>
          </a:p>
          <a:p>
            <a:pPr lvl="1"/>
            <a:r>
              <a:rPr lang="en-US" dirty="0"/>
              <a:t>[MaxLenght(25)] , [MinLenght(5)] , [Range(60, 90)] , [Required] , [RegularExpression(“pattern”)]</a:t>
            </a:r>
          </a:p>
          <a:p>
            <a:pPr lvl="1"/>
            <a:r>
              <a:rPr lang="en-US" dirty="0"/>
              <a:t>[</a:t>
            </a:r>
            <a:r>
              <a:rPr lang="en-US" dirty="0" err="1"/>
              <a:t>DataType</a:t>
            </a:r>
            <a:r>
              <a:rPr lang="en-US" dirty="0"/>
              <a:t>(</a:t>
            </a:r>
            <a:r>
              <a:rPr lang="en-US" dirty="0" err="1"/>
              <a:t>DataType.Password</a:t>
            </a:r>
            <a:r>
              <a:rPr lang="en-US" dirty="0"/>
              <a:t>)], [Compare(“</a:t>
            </a:r>
            <a:r>
              <a:rPr lang="en-US" dirty="0" err="1"/>
              <a:t>PropertyName</a:t>
            </a:r>
            <a:r>
              <a:rPr lang="en-US" dirty="0"/>
              <a:t>")]</a:t>
            </a:r>
          </a:p>
          <a:p>
            <a:r>
              <a:rPr lang="en-US" dirty="0"/>
              <a:t>ModelState object is one of controller properties , provided object parameter</a:t>
            </a:r>
          </a:p>
          <a:p>
            <a:r>
              <a:rPr lang="en-US" dirty="0"/>
              <a:t>How ModelState checks for validation of object (model) &gt; ModelState is a dictionary its keys are the object attributes</a:t>
            </a:r>
          </a:p>
          <a:p>
            <a:r>
              <a:rPr lang="en-US" dirty="0" err="1"/>
              <a:t>ModelState.IsValid</a:t>
            </a:r>
            <a:r>
              <a:rPr lang="en-US" dirty="0"/>
              <a:t>  </a:t>
            </a:r>
            <a:r>
              <a:rPr lang="en-US" dirty="0">
                <a:sym typeface="Wingdings" panose="05000000000000000000" pitchFamily="2" charset="2"/>
              </a:rPr>
              <a:t> return Boolean</a:t>
            </a:r>
          </a:p>
          <a:p>
            <a:r>
              <a:rPr lang="en-US" dirty="0"/>
              <a:t> if total </a:t>
            </a:r>
            <a:r>
              <a:rPr lang="en-US" dirty="0" err="1"/>
              <a:t>numOfError</a:t>
            </a:r>
            <a:r>
              <a:rPr lang="en-US" dirty="0"/>
              <a:t> &gt;0 </a:t>
            </a:r>
          </a:p>
          <a:p>
            <a:pPr lvl="1"/>
            <a:r>
              <a:rPr lang="en-US" dirty="0" err="1"/>
              <a:t>ModelState.IsValid</a:t>
            </a:r>
            <a:r>
              <a:rPr lang="en-US" dirty="0"/>
              <a:t> == false</a:t>
            </a:r>
          </a:p>
          <a:p>
            <a:endParaRPr lang="en-US" dirty="0"/>
          </a:p>
        </p:txBody>
      </p:sp>
      <p:pic>
        <p:nvPicPr>
          <p:cNvPr id="5" name="Picture 4">
            <a:extLst>
              <a:ext uri="{FF2B5EF4-FFF2-40B4-BE49-F238E27FC236}">
                <a16:creationId xmlns:a16="http://schemas.microsoft.com/office/drawing/2014/main" id="{FAEE1A5F-11EE-E0FA-D539-BFBF3F16E035}"/>
              </a:ext>
            </a:extLst>
          </p:cNvPr>
          <p:cNvPicPr>
            <a:picLocks noChangeAspect="1"/>
          </p:cNvPicPr>
          <p:nvPr/>
        </p:nvPicPr>
        <p:blipFill>
          <a:blip r:embed="rId2"/>
          <a:stretch>
            <a:fillRect/>
          </a:stretch>
        </p:blipFill>
        <p:spPr>
          <a:xfrm>
            <a:off x="5321329" y="4350936"/>
            <a:ext cx="5946207" cy="2105130"/>
          </a:xfrm>
          <a:prstGeom prst="rect">
            <a:avLst/>
          </a:prstGeom>
        </p:spPr>
      </p:pic>
    </p:spTree>
    <p:extLst>
      <p:ext uri="{BB962C8B-B14F-4D97-AF65-F5344CB8AC3E}">
        <p14:creationId xmlns:p14="http://schemas.microsoft.com/office/powerpoint/2010/main" val="35486101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9C69B-2B97-7173-AA4D-991A8A9E9106}"/>
              </a:ext>
            </a:extLst>
          </p:cNvPr>
          <p:cNvSpPr>
            <a:spLocks noGrp="1"/>
          </p:cNvSpPr>
          <p:nvPr>
            <p:ph type="title"/>
          </p:nvPr>
        </p:nvSpPr>
        <p:spPr>
          <a:xfrm>
            <a:off x="913774" y="0"/>
            <a:ext cx="10353762" cy="793820"/>
          </a:xfrm>
        </p:spPr>
        <p:txBody>
          <a:bodyPr/>
          <a:lstStyle/>
          <a:p>
            <a:r>
              <a:rPr lang="en-US" dirty="0"/>
              <a:t>Validation message Tag Helper</a:t>
            </a:r>
          </a:p>
        </p:txBody>
      </p:sp>
      <p:sp>
        <p:nvSpPr>
          <p:cNvPr id="3" name="Content Placeholder 2">
            <a:extLst>
              <a:ext uri="{FF2B5EF4-FFF2-40B4-BE49-F238E27FC236}">
                <a16:creationId xmlns:a16="http://schemas.microsoft.com/office/drawing/2014/main" id="{17C0BD92-7B48-266D-B765-58B55CE312CC}"/>
              </a:ext>
            </a:extLst>
          </p:cNvPr>
          <p:cNvSpPr>
            <a:spLocks noGrp="1"/>
          </p:cNvSpPr>
          <p:nvPr>
            <p:ph sz="quarter" idx="13"/>
          </p:nvPr>
        </p:nvSpPr>
        <p:spPr>
          <a:xfrm>
            <a:off x="231111" y="793820"/>
            <a:ext cx="11816863" cy="5596932"/>
          </a:xfrm>
        </p:spPr>
        <p:txBody>
          <a:bodyPr/>
          <a:lstStyle/>
          <a:p>
            <a:r>
              <a:rPr lang="en-US" dirty="0"/>
              <a:t>Attribute for span</a:t>
            </a:r>
          </a:p>
          <a:p>
            <a:endParaRPr lang="en-US" dirty="0"/>
          </a:p>
          <a:p>
            <a:endParaRPr lang="en-US" dirty="0"/>
          </a:p>
          <a:p>
            <a:endParaRPr lang="en-US" dirty="0"/>
          </a:p>
          <a:p>
            <a:endParaRPr lang="en-US" dirty="0"/>
          </a:p>
          <a:p>
            <a:r>
              <a:rPr lang="en-US" dirty="0"/>
              <a:t>To custom error message for validation attribute </a:t>
            </a:r>
            <a:r>
              <a:rPr lang="en-US" dirty="0">
                <a:sym typeface="Wingdings" panose="05000000000000000000" pitchFamily="2" charset="2"/>
              </a:rPr>
              <a:t> [MaxLength(5, </a:t>
            </a:r>
            <a:r>
              <a:rPr lang="en-US" dirty="0" err="1">
                <a:sym typeface="Wingdings" panose="05000000000000000000" pitchFamily="2" charset="2"/>
              </a:rPr>
              <a:t>ErrorMessage</a:t>
            </a:r>
            <a:r>
              <a:rPr lang="en-US" dirty="0">
                <a:sym typeface="Wingdings" panose="05000000000000000000" pitchFamily="2" charset="2"/>
              </a:rPr>
              <a:t>="Length must be 3")]</a:t>
            </a:r>
            <a:endParaRPr lang="en-US" dirty="0"/>
          </a:p>
          <a:p>
            <a:endParaRPr lang="en-US" dirty="0"/>
          </a:p>
          <a:p>
            <a:endParaRPr lang="en-US" dirty="0"/>
          </a:p>
        </p:txBody>
      </p:sp>
      <p:sp>
        <p:nvSpPr>
          <p:cNvPr id="4" name="Rectangle 1">
            <a:extLst>
              <a:ext uri="{FF2B5EF4-FFF2-40B4-BE49-F238E27FC236}">
                <a16:creationId xmlns:a16="http://schemas.microsoft.com/office/drawing/2014/main" id="{A86D00AA-EBC3-F4AC-11D9-D55ADD7EC1AF}"/>
              </a:ext>
            </a:extLst>
          </p:cNvPr>
          <p:cNvSpPr txBox="1">
            <a:spLocks noChangeArrowheads="1"/>
          </p:cNvSpPr>
          <p:nvPr/>
        </p:nvSpPr>
        <p:spPr bwMode="auto">
          <a:xfrm>
            <a:off x="650792" y="1206237"/>
            <a:ext cx="7578808" cy="16702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120000"/>
              </a:lnSpc>
              <a:spcBef>
                <a:spcPts val="1000"/>
              </a:spcBef>
              <a:spcAft>
                <a:spcPts val="600"/>
              </a:spcAft>
              <a:buClr>
                <a:schemeClr val="tx2"/>
              </a:buClr>
              <a:buSzPct val="70000"/>
              <a:buFont typeface="Arial" panose="020B0604020202020204" pitchFamily="34" charset="0"/>
              <a:buChar char="•"/>
              <a:defRPr sz="20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8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6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4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nSpc>
                <a:spcPct val="150000"/>
              </a:lnSpc>
              <a:spcBef>
                <a:spcPts val="0"/>
              </a:spcBef>
              <a:spcAft>
                <a:spcPts val="0"/>
              </a:spcAft>
              <a:buFont typeface="Arial" panose="020B0604020202020204" pitchFamily="34" charset="0"/>
              <a:buNone/>
            </a:pPr>
            <a:r>
              <a:rPr lang="en-US" sz="1400" dirty="0">
                <a:solidFill>
                  <a:srgbClr val="0000FF"/>
                </a:solidFill>
                <a:latin typeface="Cascadia Mono" panose="020B0609020000020004" pitchFamily="49" charset="0"/>
              </a:rPr>
              <a:t> &lt;div&gt;</a:t>
            </a:r>
          </a:p>
          <a:p>
            <a:pPr marL="0" indent="0">
              <a:lnSpc>
                <a:spcPct val="150000"/>
              </a:lnSpc>
              <a:spcBef>
                <a:spcPts val="0"/>
              </a:spcBef>
              <a:spcAft>
                <a:spcPts val="0"/>
              </a:spcAft>
              <a:buFont typeface="Arial" panose="020B0604020202020204" pitchFamily="34" charset="0"/>
              <a:buNone/>
            </a:pPr>
            <a:r>
              <a:rPr lang="en-US" sz="1400" dirty="0">
                <a:solidFill>
                  <a:srgbClr val="0000FF"/>
                </a:solidFill>
                <a:latin typeface="Cascadia Mono" panose="020B0609020000020004" pitchFamily="49" charset="0"/>
              </a:rPr>
              <a:t>        &lt;label asp-for="Name"&gt;&lt;/label&gt;</a:t>
            </a:r>
          </a:p>
          <a:p>
            <a:pPr marL="0" indent="0">
              <a:lnSpc>
                <a:spcPct val="150000"/>
              </a:lnSpc>
              <a:spcBef>
                <a:spcPts val="0"/>
              </a:spcBef>
              <a:spcAft>
                <a:spcPts val="0"/>
              </a:spcAft>
              <a:buFont typeface="Arial" panose="020B0604020202020204" pitchFamily="34" charset="0"/>
              <a:buNone/>
            </a:pPr>
            <a:r>
              <a:rPr lang="en-US" sz="1400" dirty="0">
                <a:solidFill>
                  <a:srgbClr val="0000FF"/>
                </a:solidFill>
                <a:latin typeface="Cascadia Mono" panose="020B0609020000020004" pitchFamily="49" charset="0"/>
              </a:rPr>
              <a:t>        &lt;input class="form form-control" asp-for="Name"/&gt;</a:t>
            </a:r>
          </a:p>
          <a:p>
            <a:pPr marL="0" indent="0">
              <a:lnSpc>
                <a:spcPct val="150000"/>
              </a:lnSpc>
              <a:spcBef>
                <a:spcPts val="0"/>
              </a:spcBef>
              <a:spcAft>
                <a:spcPts val="0"/>
              </a:spcAft>
              <a:buFont typeface="Arial" panose="020B0604020202020204" pitchFamily="34" charset="0"/>
              <a:buNone/>
            </a:pPr>
            <a:r>
              <a:rPr lang="en-US" sz="1400" dirty="0">
                <a:solidFill>
                  <a:srgbClr val="0000FF"/>
                </a:solidFill>
                <a:latin typeface="Cascadia Mono" panose="020B0609020000020004" pitchFamily="49" charset="0"/>
              </a:rPr>
              <a:t>        &lt;span asp-validation-for="Name" class="text-danger"&gt;&lt;/span&gt;</a:t>
            </a:r>
          </a:p>
          <a:p>
            <a:pPr marL="0" indent="0">
              <a:lnSpc>
                <a:spcPct val="150000"/>
              </a:lnSpc>
              <a:spcBef>
                <a:spcPts val="0"/>
              </a:spcBef>
              <a:spcAft>
                <a:spcPts val="0"/>
              </a:spcAft>
              <a:buFont typeface="Arial" panose="020B0604020202020204" pitchFamily="34" charset="0"/>
              <a:buNone/>
            </a:pPr>
            <a:r>
              <a:rPr lang="en-US" sz="1400" dirty="0">
                <a:solidFill>
                  <a:srgbClr val="0000FF"/>
                </a:solidFill>
                <a:latin typeface="Cascadia Mono" panose="020B0609020000020004" pitchFamily="49" charset="0"/>
              </a:rPr>
              <a:t>    &lt;/div&gt;</a:t>
            </a:r>
            <a:endParaRPr lang="en-US" altLang="en-US" sz="4400" dirty="0">
              <a:effectLst/>
              <a:latin typeface="Arial" panose="020B0604020202020204" pitchFamily="34" charset="0"/>
            </a:endParaRPr>
          </a:p>
        </p:txBody>
      </p:sp>
    </p:spTree>
    <p:extLst>
      <p:ext uri="{BB962C8B-B14F-4D97-AF65-F5344CB8AC3E}">
        <p14:creationId xmlns:p14="http://schemas.microsoft.com/office/powerpoint/2010/main" val="41054785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64270-A4DB-1A00-7C05-ABACA3FF13D1}"/>
              </a:ext>
            </a:extLst>
          </p:cNvPr>
          <p:cNvSpPr>
            <a:spLocks noGrp="1"/>
          </p:cNvSpPr>
          <p:nvPr>
            <p:ph type="title"/>
          </p:nvPr>
        </p:nvSpPr>
        <p:spPr>
          <a:xfrm>
            <a:off x="913774" y="1"/>
            <a:ext cx="10353762" cy="512466"/>
          </a:xfrm>
        </p:spPr>
        <p:txBody>
          <a:bodyPr>
            <a:normAutofit fontScale="90000"/>
          </a:bodyPr>
          <a:lstStyle/>
          <a:p>
            <a:r>
              <a:rPr lang="en-US" dirty="0"/>
              <a:t>Validation with client side [cont.]</a:t>
            </a:r>
          </a:p>
        </p:txBody>
      </p:sp>
      <p:sp>
        <p:nvSpPr>
          <p:cNvPr id="3" name="Content Placeholder 2">
            <a:extLst>
              <a:ext uri="{FF2B5EF4-FFF2-40B4-BE49-F238E27FC236}">
                <a16:creationId xmlns:a16="http://schemas.microsoft.com/office/drawing/2014/main" id="{156168A8-BC45-97F6-740C-D9173BAF6912}"/>
              </a:ext>
            </a:extLst>
          </p:cNvPr>
          <p:cNvSpPr>
            <a:spLocks noGrp="1"/>
          </p:cNvSpPr>
          <p:nvPr>
            <p:ph sz="quarter" idx="13"/>
          </p:nvPr>
        </p:nvSpPr>
        <p:spPr>
          <a:xfrm>
            <a:off x="271305" y="512468"/>
            <a:ext cx="11625943" cy="6069202"/>
          </a:xfrm>
        </p:spPr>
        <p:txBody>
          <a:bodyPr/>
          <a:lstStyle/>
          <a:p>
            <a:r>
              <a:rPr lang="en-US" dirty="0"/>
              <a:t>Tag helper with input in addition to creating input with id, name, type, value it also generate 		data-</a:t>
            </a:r>
            <a:r>
              <a:rPr lang="en-US" dirty="0" err="1"/>
              <a:t>val</a:t>
            </a:r>
            <a:r>
              <a:rPr lang="en-US" dirty="0"/>
              <a:t>="true" , data-</a:t>
            </a:r>
            <a:r>
              <a:rPr lang="en-US" dirty="0" err="1"/>
              <a:t>val</a:t>
            </a:r>
            <a:r>
              <a:rPr lang="en-US" dirty="0"/>
              <a:t>-required="this field is required and so on</a:t>
            </a:r>
          </a:p>
          <a:p>
            <a:r>
              <a:rPr lang="en-US" dirty="0"/>
              <a:t>So we need to a package that allow tag helper to understand the data-</a:t>
            </a:r>
            <a:r>
              <a:rPr lang="en-US" dirty="0" err="1"/>
              <a:t>val</a:t>
            </a:r>
            <a:r>
              <a:rPr lang="en-US" dirty="0"/>
              <a:t> and it is</a:t>
            </a:r>
          </a:p>
          <a:p>
            <a:pPr lvl="1"/>
            <a:r>
              <a:rPr lang="en-US" dirty="0"/>
              <a:t>Jquery-validation-</a:t>
            </a:r>
            <a:r>
              <a:rPr lang="en-US" dirty="0" err="1"/>
              <a:t>unobtrustive</a:t>
            </a:r>
            <a:r>
              <a:rPr lang="en-US" dirty="0"/>
              <a:t> but it need </a:t>
            </a:r>
            <a:r>
              <a:rPr lang="en-US" dirty="0">
                <a:sym typeface="Wingdings" panose="05000000000000000000" pitchFamily="2" charset="2"/>
              </a:rPr>
              <a:t> Jquery-validation  but it need  Jquery , all these libraries existed at wwwroot</a:t>
            </a:r>
          </a:p>
          <a:p>
            <a:endParaRPr lang="en-US" dirty="0"/>
          </a:p>
          <a:p>
            <a:endParaRPr lang="en-US" dirty="0"/>
          </a:p>
        </p:txBody>
      </p:sp>
      <p:sp>
        <p:nvSpPr>
          <p:cNvPr id="4" name="Rectangle 1">
            <a:extLst>
              <a:ext uri="{FF2B5EF4-FFF2-40B4-BE49-F238E27FC236}">
                <a16:creationId xmlns:a16="http://schemas.microsoft.com/office/drawing/2014/main" id="{7F7FA807-F676-853A-2131-65E40C018302}"/>
              </a:ext>
            </a:extLst>
          </p:cNvPr>
          <p:cNvSpPr txBox="1">
            <a:spLocks noChangeArrowheads="1"/>
          </p:cNvSpPr>
          <p:nvPr/>
        </p:nvSpPr>
        <p:spPr bwMode="auto">
          <a:xfrm>
            <a:off x="640742" y="2311153"/>
            <a:ext cx="10744039" cy="123591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120000"/>
              </a:lnSpc>
              <a:spcBef>
                <a:spcPts val="1000"/>
              </a:spcBef>
              <a:spcAft>
                <a:spcPts val="600"/>
              </a:spcAft>
              <a:buClr>
                <a:schemeClr val="tx2"/>
              </a:buClr>
              <a:buSzPct val="70000"/>
              <a:buFont typeface="Arial" panose="020B0604020202020204" pitchFamily="34" charset="0"/>
              <a:buChar char="•"/>
              <a:defRPr sz="20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8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6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4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9pPr>
          </a:lstStyle>
          <a:p>
            <a:pPr marL="450000" lvl="1" indent="0">
              <a:buNone/>
            </a:pPr>
            <a:r>
              <a:rPr lang="en-US" sz="1600" dirty="0">
                <a:solidFill>
                  <a:srgbClr val="0006F6"/>
                </a:solidFill>
              </a:rPr>
              <a:t>&lt;script </a:t>
            </a:r>
            <a:r>
              <a:rPr lang="en-US" sz="1600" dirty="0" err="1">
                <a:solidFill>
                  <a:srgbClr val="0006F6"/>
                </a:solidFill>
              </a:rPr>
              <a:t>src</a:t>
            </a:r>
            <a:r>
              <a:rPr lang="en-US" sz="1600" dirty="0">
                <a:solidFill>
                  <a:srgbClr val="0006F6"/>
                </a:solidFill>
              </a:rPr>
              <a:t>="~/lib/</a:t>
            </a:r>
            <a:r>
              <a:rPr lang="en-US" sz="1600" dirty="0" err="1">
                <a:solidFill>
                  <a:srgbClr val="0006F6"/>
                </a:solidFill>
              </a:rPr>
              <a:t>jquery</a:t>
            </a:r>
            <a:r>
              <a:rPr lang="en-US" sz="1600" dirty="0">
                <a:solidFill>
                  <a:srgbClr val="0006F6"/>
                </a:solidFill>
              </a:rPr>
              <a:t>/</a:t>
            </a:r>
            <a:r>
              <a:rPr lang="en-US" sz="1600" dirty="0" err="1">
                <a:solidFill>
                  <a:srgbClr val="0006F6"/>
                </a:solidFill>
              </a:rPr>
              <a:t>dist</a:t>
            </a:r>
            <a:r>
              <a:rPr lang="en-US" sz="1600" dirty="0">
                <a:solidFill>
                  <a:srgbClr val="0006F6"/>
                </a:solidFill>
              </a:rPr>
              <a:t>/jquery.min.js"&gt;&lt;/script&gt;</a:t>
            </a:r>
          </a:p>
          <a:p>
            <a:pPr marL="450000" lvl="1" indent="0">
              <a:buNone/>
            </a:pPr>
            <a:r>
              <a:rPr lang="en-US" sz="1600" dirty="0">
                <a:solidFill>
                  <a:srgbClr val="0006F6"/>
                </a:solidFill>
              </a:rPr>
              <a:t>&lt;script </a:t>
            </a:r>
            <a:r>
              <a:rPr lang="en-US" sz="1600" dirty="0" err="1">
                <a:solidFill>
                  <a:srgbClr val="0006F6"/>
                </a:solidFill>
              </a:rPr>
              <a:t>src</a:t>
            </a:r>
            <a:r>
              <a:rPr lang="en-US" sz="1600" dirty="0">
                <a:solidFill>
                  <a:srgbClr val="0006F6"/>
                </a:solidFill>
              </a:rPr>
              <a:t>="~/lib/</a:t>
            </a:r>
            <a:r>
              <a:rPr lang="en-US" sz="1600" dirty="0" err="1">
                <a:solidFill>
                  <a:srgbClr val="0006F6"/>
                </a:solidFill>
              </a:rPr>
              <a:t>jquery</a:t>
            </a:r>
            <a:r>
              <a:rPr lang="en-US" sz="1600" dirty="0">
                <a:solidFill>
                  <a:srgbClr val="0006F6"/>
                </a:solidFill>
              </a:rPr>
              <a:t>-validation/</a:t>
            </a:r>
            <a:r>
              <a:rPr lang="en-US" sz="1600" dirty="0" err="1">
                <a:solidFill>
                  <a:srgbClr val="0006F6"/>
                </a:solidFill>
              </a:rPr>
              <a:t>dist</a:t>
            </a:r>
            <a:r>
              <a:rPr lang="en-US" sz="1600" dirty="0">
                <a:solidFill>
                  <a:srgbClr val="0006F6"/>
                </a:solidFill>
              </a:rPr>
              <a:t>/jquery.validate.min.js"&gt;&lt;/script&gt;</a:t>
            </a:r>
          </a:p>
          <a:p>
            <a:pPr marL="450000" lvl="1" indent="0">
              <a:buNone/>
            </a:pPr>
            <a:r>
              <a:rPr lang="en-US" sz="1600" dirty="0">
                <a:solidFill>
                  <a:srgbClr val="0006F6"/>
                </a:solidFill>
              </a:rPr>
              <a:t>&lt;script </a:t>
            </a:r>
            <a:r>
              <a:rPr lang="en-US" sz="1600" dirty="0" err="1">
                <a:solidFill>
                  <a:srgbClr val="0006F6"/>
                </a:solidFill>
              </a:rPr>
              <a:t>src</a:t>
            </a:r>
            <a:r>
              <a:rPr lang="en-US" sz="1600" dirty="0">
                <a:solidFill>
                  <a:srgbClr val="0006F6"/>
                </a:solidFill>
              </a:rPr>
              <a:t>="~/lib/</a:t>
            </a:r>
            <a:r>
              <a:rPr lang="en-US" sz="1600" dirty="0" err="1">
                <a:solidFill>
                  <a:srgbClr val="0006F6"/>
                </a:solidFill>
              </a:rPr>
              <a:t>jquery</a:t>
            </a:r>
            <a:r>
              <a:rPr lang="en-US" sz="1600" dirty="0">
                <a:solidFill>
                  <a:srgbClr val="0006F6"/>
                </a:solidFill>
              </a:rPr>
              <a:t>-validation-unobtrusive/jquery.validate.unobtrusive.min.js"&gt;&lt;/script&gt;</a:t>
            </a:r>
          </a:p>
        </p:txBody>
      </p:sp>
    </p:spTree>
    <p:extLst>
      <p:ext uri="{BB962C8B-B14F-4D97-AF65-F5344CB8AC3E}">
        <p14:creationId xmlns:p14="http://schemas.microsoft.com/office/powerpoint/2010/main" val="1123679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84C8C-4BC7-919D-ED5F-180FFF992EA9}"/>
              </a:ext>
            </a:extLst>
          </p:cNvPr>
          <p:cNvSpPr>
            <a:spLocks noGrp="1"/>
          </p:cNvSpPr>
          <p:nvPr>
            <p:ph type="title"/>
          </p:nvPr>
        </p:nvSpPr>
        <p:spPr>
          <a:xfrm>
            <a:off x="914400" y="1"/>
            <a:ext cx="10353675" cy="622998"/>
          </a:xfrm>
        </p:spPr>
        <p:txBody>
          <a:bodyPr>
            <a:normAutofit fontScale="90000"/>
          </a:bodyPr>
          <a:lstStyle/>
          <a:p>
            <a:r>
              <a:rPr lang="en-US" dirty="0"/>
              <a:t>Custom validation attribute[server side]</a:t>
            </a:r>
          </a:p>
        </p:txBody>
      </p:sp>
      <p:sp>
        <p:nvSpPr>
          <p:cNvPr id="3" name="Content Placeholder 2">
            <a:extLst>
              <a:ext uri="{FF2B5EF4-FFF2-40B4-BE49-F238E27FC236}">
                <a16:creationId xmlns:a16="http://schemas.microsoft.com/office/drawing/2014/main" id="{517B5417-8B08-B685-C3E2-A1948C66F14C}"/>
              </a:ext>
            </a:extLst>
          </p:cNvPr>
          <p:cNvSpPr>
            <a:spLocks noGrp="1"/>
          </p:cNvSpPr>
          <p:nvPr>
            <p:ph sz="quarter" idx="13"/>
          </p:nvPr>
        </p:nvSpPr>
        <p:spPr>
          <a:xfrm>
            <a:off x="301451" y="502418"/>
            <a:ext cx="11796764" cy="6355582"/>
          </a:xfrm>
        </p:spPr>
        <p:txBody>
          <a:bodyPr/>
          <a:lstStyle/>
          <a:p>
            <a:r>
              <a:rPr lang="en-US" dirty="0"/>
              <a:t>Custom validation attribute</a:t>
            </a:r>
          </a:p>
          <a:p>
            <a:pPr lvl="1"/>
            <a:r>
              <a:rPr lang="en-US" dirty="0"/>
              <a:t>It inherits from ValidationAttribute class, override </a:t>
            </a:r>
            <a:r>
              <a:rPr lang="en-US" dirty="0" err="1"/>
              <a:t>IsValid</a:t>
            </a:r>
            <a:r>
              <a:rPr lang="en-US" dirty="0"/>
              <a:t> function, class name preferred to ends with Attribute</a:t>
            </a:r>
          </a:p>
          <a:p>
            <a:pPr lvl="1"/>
            <a:r>
              <a:rPr lang="en-US" dirty="0"/>
              <a:t>IsValid(object? value)  // value is the value of attribute</a:t>
            </a:r>
          </a:p>
          <a:p>
            <a:pPr lvl="1"/>
            <a:r>
              <a:rPr lang="en-US" dirty="0"/>
              <a:t>IsValid(object? Value, ValidationContext validationContext) //validationContext is the object itself (like Course)</a:t>
            </a:r>
          </a:p>
          <a:p>
            <a:endParaRPr lang="en-US" dirty="0"/>
          </a:p>
        </p:txBody>
      </p:sp>
      <p:sp>
        <p:nvSpPr>
          <p:cNvPr id="4" name="Rectangle 1">
            <a:extLst>
              <a:ext uri="{FF2B5EF4-FFF2-40B4-BE49-F238E27FC236}">
                <a16:creationId xmlns:a16="http://schemas.microsoft.com/office/drawing/2014/main" id="{5B26F1B7-06FB-C40C-F5C6-E9B594A9BE2E}"/>
              </a:ext>
            </a:extLst>
          </p:cNvPr>
          <p:cNvSpPr txBox="1">
            <a:spLocks noChangeArrowheads="1"/>
          </p:cNvSpPr>
          <p:nvPr/>
        </p:nvSpPr>
        <p:spPr bwMode="auto">
          <a:xfrm>
            <a:off x="301451" y="2085636"/>
            <a:ext cx="11589098" cy="47281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120000"/>
              </a:lnSpc>
              <a:spcBef>
                <a:spcPts val="1000"/>
              </a:spcBef>
              <a:spcAft>
                <a:spcPts val="600"/>
              </a:spcAft>
              <a:buClr>
                <a:schemeClr val="tx2"/>
              </a:buClr>
              <a:buSzPct val="70000"/>
              <a:buFont typeface="Arial" panose="020B0604020202020204" pitchFamily="34" charset="0"/>
              <a:buChar char="•"/>
              <a:defRPr sz="20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8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6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4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9pPr>
          </a:lstStyle>
          <a:p>
            <a:pPr marL="450000" lvl="1" indent="0">
              <a:buNone/>
            </a:pPr>
            <a:r>
              <a:rPr lang="en-US" sz="1600" dirty="0">
                <a:solidFill>
                  <a:srgbClr val="0006F6"/>
                </a:solidFill>
              </a:rPr>
              <a:t>public class </a:t>
            </a:r>
            <a:r>
              <a:rPr lang="en-US" sz="1600" dirty="0" err="1">
                <a:solidFill>
                  <a:srgbClr val="0006F6"/>
                </a:solidFill>
              </a:rPr>
              <a:t>UniqueAttribute</a:t>
            </a:r>
            <a:r>
              <a:rPr lang="en-US" sz="1600" dirty="0">
                <a:solidFill>
                  <a:srgbClr val="0006F6"/>
                </a:solidFill>
              </a:rPr>
              <a:t> : </a:t>
            </a:r>
            <a:r>
              <a:rPr lang="en-US" sz="1600" dirty="0" err="1">
                <a:solidFill>
                  <a:srgbClr val="0006F6"/>
                </a:solidFill>
              </a:rPr>
              <a:t>ValidationAttribute</a:t>
            </a:r>
            <a:r>
              <a:rPr lang="en-US" sz="1600" dirty="0">
                <a:solidFill>
                  <a:srgbClr val="0006F6"/>
                </a:solidFill>
              </a:rPr>
              <a:t> {</a:t>
            </a:r>
            <a:endParaRPr lang="ar-EG" sz="1600" dirty="0">
              <a:solidFill>
                <a:srgbClr val="0006F6"/>
              </a:solidFill>
            </a:endParaRPr>
          </a:p>
          <a:p>
            <a:pPr marL="450000" lvl="1" indent="0">
              <a:buNone/>
            </a:pPr>
            <a:r>
              <a:rPr lang="ar-EG" sz="1600" dirty="0">
                <a:solidFill>
                  <a:srgbClr val="0006F6"/>
                </a:solidFill>
              </a:rPr>
              <a:t>	</a:t>
            </a:r>
            <a:r>
              <a:rPr lang="en-US" sz="1600" dirty="0">
                <a:solidFill>
                  <a:srgbClr val="0006F6"/>
                </a:solidFill>
              </a:rPr>
              <a:t>protected override </a:t>
            </a:r>
            <a:r>
              <a:rPr lang="en-US" sz="1600" dirty="0" err="1">
                <a:solidFill>
                  <a:srgbClr val="0006F6"/>
                </a:solidFill>
              </a:rPr>
              <a:t>ValidationResult</a:t>
            </a:r>
            <a:r>
              <a:rPr lang="en-US" sz="1600" dirty="0">
                <a:solidFill>
                  <a:srgbClr val="0006F6"/>
                </a:solidFill>
              </a:rPr>
              <a:t>? </a:t>
            </a:r>
            <a:r>
              <a:rPr lang="en-US" sz="1600" dirty="0" err="1">
                <a:solidFill>
                  <a:srgbClr val="0006F6"/>
                </a:solidFill>
              </a:rPr>
              <a:t>IsValid</a:t>
            </a:r>
            <a:r>
              <a:rPr lang="en-US" sz="1600" dirty="0">
                <a:solidFill>
                  <a:srgbClr val="0006F6"/>
                </a:solidFill>
              </a:rPr>
              <a:t>(object? value, ValidationContext validationContext)  {</a:t>
            </a:r>
          </a:p>
          <a:p>
            <a:pPr marL="450000" lvl="1" indent="0">
              <a:buNone/>
            </a:pPr>
            <a:r>
              <a:rPr lang="en-US" sz="1600" dirty="0">
                <a:solidFill>
                  <a:srgbClr val="0006F6"/>
                </a:solidFill>
              </a:rPr>
              <a:t>            </a:t>
            </a:r>
            <a:r>
              <a:rPr lang="ar-EG" sz="1600" dirty="0">
                <a:solidFill>
                  <a:srgbClr val="0006F6"/>
                </a:solidFill>
              </a:rPr>
              <a:t>	</a:t>
            </a:r>
            <a:r>
              <a:rPr lang="en-US" sz="1600" dirty="0">
                <a:solidFill>
                  <a:srgbClr val="0006F6"/>
                </a:solidFill>
              </a:rPr>
              <a:t>string </a:t>
            </a:r>
            <a:r>
              <a:rPr lang="en-US" sz="1600" dirty="0" err="1">
                <a:solidFill>
                  <a:srgbClr val="0006F6"/>
                </a:solidFill>
              </a:rPr>
              <a:t>courseName</a:t>
            </a:r>
            <a:r>
              <a:rPr lang="en-US" sz="1600" dirty="0">
                <a:solidFill>
                  <a:srgbClr val="0006F6"/>
                </a:solidFill>
              </a:rPr>
              <a:t> = value?.</a:t>
            </a:r>
            <a:r>
              <a:rPr lang="en-US" sz="1600" dirty="0" err="1">
                <a:solidFill>
                  <a:srgbClr val="0006F6"/>
                </a:solidFill>
              </a:rPr>
              <a:t>ToString</a:t>
            </a:r>
            <a:r>
              <a:rPr lang="en-US" sz="1600" dirty="0">
                <a:solidFill>
                  <a:srgbClr val="0006F6"/>
                </a:solidFill>
              </a:rPr>
              <a:t>(); // the value you want to validate</a:t>
            </a:r>
          </a:p>
          <a:p>
            <a:pPr marL="450000" lvl="1" indent="0">
              <a:buNone/>
            </a:pPr>
            <a:r>
              <a:rPr lang="en-US" sz="1600" dirty="0">
                <a:solidFill>
                  <a:srgbClr val="0006F6"/>
                </a:solidFill>
              </a:rPr>
              <a:t>            </a:t>
            </a:r>
            <a:r>
              <a:rPr lang="ar-EG" sz="1600" dirty="0">
                <a:solidFill>
                  <a:srgbClr val="0006F6"/>
                </a:solidFill>
              </a:rPr>
              <a:t>	</a:t>
            </a:r>
            <a:r>
              <a:rPr lang="en-US" sz="1600" dirty="0" err="1">
                <a:solidFill>
                  <a:srgbClr val="0006F6"/>
                </a:solidFill>
              </a:rPr>
              <a:t>appContext</a:t>
            </a:r>
            <a:r>
              <a:rPr lang="en-US" sz="1600" dirty="0">
                <a:solidFill>
                  <a:srgbClr val="0006F6"/>
                </a:solidFill>
              </a:rPr>
              <a:t> </a:t>
            </a:r>
            <a:r>
              <a:rPr lang="en-US" sz="1600" dirty="0" err="1">
                <a:solidFill>
                  <a:srgbClr val="0006F6"/>
                </a:solidFill>
              </a:rPr>
              <a:t>appContext</a:t>
            </a:r>
            <a:r>
              <a:rPr lang="en-US" sz="1600" dirty="0">
                <a:solidFill>
                  <a:srgbClr val="0006F6"/>
                </a:solidFill>
              </a:rPr>
              <a:t> = new </a:t>
            </a:r>
            <a:r>
              <a:rPr lang="en-US" sz="1600" dirty="0" err="1">
                <a:solidFill>
                  <a:srgbClr val="0006F6"/>
                </a:solidFill>
              </a:rPr>
              <a:t>appContext</a:t>
            </a:r>
            <a:r>
              <a:rPr lang="en-US" sz="1600" dirty="0">
                <a:solidFill>
                  <a:srgbClr val="0006F6"/>
                </a:solidFill>
              </a:rPr>
              <a:t>();</a:t>
            </a:r>
          </a:p>
          <a:p>
            <a:pPr marL="450000" lvl="1" indent="0">
              <a:buNone/>
            </a:pPr>
            <a:r>
              <a:rPr lang="en-US" sz="1600" dirty="0">
                <a:solidFill>
                  <a:srgbClr val="0006F6"/>
                </a:solidFill>
              </a:rPr>
              <a:t>          </a:t>
            </a:r>
            <a:r>
              <a:rPr lang="ar-EG" sz="1600" dirty="0">
                <a:solidFill>
                  <a:srgbClr val="0006F6"/>
                </a:solidFill>
              </a:rPr>
              <a:t>	//</a:t>
            </a:r>
            <a:r>
              <a:rPr lang="en-US" sz="1600" dirty="0">
                <a:solidFill>
                  <a:srgbClr val="0006F6"/>
                </a:solidFill>
              </a:rPr>
              <a:t> </a:t>
            </a:r>
            <a:r>
              <a:rPr lang="en-US" sz="1600" b="1" dirty="0" err="1">
                <a:solidFill>
                  <a:srgbClr val="FF0000"/>
                </a:solidFill>
              </a:rPr>
              <a:t>UpdateCourseViewModel</a:t>
            </a:r>
            <a:r>
              <a:rPr lang="en-US" sz="1600" b="1" dirty="0">
                <a:solidFill>
                  <a:srgbClr val="FF0000"/>
                </a:solidFill>
              </a:rPr>
              <a:t> </a:t>
            </a:r>
            <a:r>
              <a:rPr lang="en-US" sz="1600" b="1" dirty="0" err="1">
                <a:solidFill>
                  <a:srgbClr val="FF0000"/>
                </a:solidFill>
              </a:rPr>
              <a:t>viewModel</a:t>
            </a:r>
            <a:r>
              <a:rPr lang="en-US" sz="1600" b="1" dirty="0">
                <a:solidFill>
                  <a:srgbClr val="FF0000"/>
                </a:solidFill>
              </a:rPr>
              <a:t> = </a:t>
            </a:r>
            <a:r>
              <a:rPr lang="en-US" sz="1600" b="1" dirty="0" err="1">
                <a:solidFill>
                  <a:srgbClr val="FF0000"/>
                </a:solidFill>
              </a:rPr>
              <a:t>validationContext.ObjectInstance</a:t>
            </a:r>
            <a:r>
              <a:rPr lang="en-US" sz="1600" b="1" dirty="0">
                <a:solidFill>
                  <a:srgbClr val="FF0000"/>
                </a:solidFill>
              </a:rPr>
              <a:t> as </a:t>
            </a:r>
            <a:r>
              <a:rPr lang="en-US" sz="1600" b="1" dirty="0" err="1">
                <a:solidFill>
                  <a:srgbClr val="FF0000"/>
                </a:solidFill>
              </a:rPr>
              <a:t>UpdateCourseViewModel</a:t>
            </a:r>
            <a:r>
              <a:rPr lang="en-US" sz="1600" b="1" dirty="0">
                <a:solidFill>
                  <a:srgbClr val="FF0000"/>
                </a:solidFill>
              </a:rPr>
              <a:t>; </a:t>
            </a:r>
            <a:r>
              <a:rPr lang="en-US" sz="1600" dirty="0">
                <a:solidFill>
                  <a:srgbClr val="0006F6"/>
                </a:solidFill>
              </a:rPr>
              <a:t>        </a:t>
            </a:r>
          </a:p>
          <a:p>
            <a:pPr marL="450000" lvl="1" indent="0">
              <a:buNone/>
            </a:pPr>
            <a:r>
              <a:rPr lang="en-US" sz="1600" dirty="0">
                <a:solidFill>
                  <a:srgbClr val="0006F6"/>
                </a:solidFill>
              </a:rPr>
              <a:t>            </a:t>
            </a:r>
            <a:r>
              <a:rPr lang="ar-EG" sz="1600" dirty="0">
                <a:solidFill>
                  <a:srgbClr val="0006F6"/>
                </a:solidFill>
              </a:rPr>
              <a:t>	</a:t>
            </a:r>
            <a:r>
              <a:rPr lang="en-US" sz="1600" dirty="0">
                <a:solidFill>
                  <a:srgbClr val="0006F6"/>
                </a:solidFill>
              </a:rPr>
              <a:t>Course </a:t>
            </a:r>
            <a:r>
              <a:rPr lang="en-US" sz="1600" dirty="0" err="1">
                <a:solidFill>
                  <a:srgbClr val="0006F6"/>
                </a:solidFill>
              </a:rPr>
              <a:t>course</a:t>
            </a:r>
            <a:r>
              <a:rPr lang="en-US" sz="1600" dirty="0">
                <a:solidFill>
                  <a:srgbClr val="0006F6"/>
                </a:solidFill>
              </a:rPr>
              <a:t> = </a:t>
            </a:r>
            <a:r>
              <a:rPr lang="en-US" sz="1600" dirty="0" err="1">
                <a:solidFill>
                  <a:srgbClr val="0006F6"/>
                </a:solidFill>
              </a:rPr>
              <a:t>appContext.Courses.Where</a:t>
            </a:r>
            <a:r>
              <a:rPr lang="en-US" sz="1600" dirty="0">
                <a:solidFill>
                  <a:srgbClr val="0006F6"/>
                </a:solidFill>
              </a:rPr>
              <a:t>(x =&gt; </a:t>
            </a:r>
            <a:r>
              <a:rPr lang="en-US" sz="1600" dirty="0" err="1">
                <a:solidFill>
                  <a:srgbClr val="0006F6"/>
                </a:solidFill>
              </a:rPr>
              <a:t>x.Name</a:t>
            </a:r>
            <a:r>
              <a:rPr lang="en-US" sz="1600" dirty="0">
                <a:solidFill>
                  <a:srgbClr val="0006F6"/>
                </a:solidFill>
              </a:rPr>
              <a:t> == </a:t>
            </a:r>
            <a:r>
              <a:rPr lang="en-US" sz="1600" dirty="0" err="1">
                <a:solidFill>
                  <a:srgbClr val="0006F6"/>
                </a:solidFill>
              </a:rPr>
              <a:t>courseName</a:t>
            </a:r>
            <a:r>
              <a:rPr lang="en-US" sz="1600" dirty="0">
                <a:solidFill>
                  <a:srgbClr val="0006F6"/>
                </a:solidFill>
              </a:rPr>
              <a:t>).</a:t>
            </a:r>
            <a:r>
              <a:rPr lang="en-US" sz="1600" dirty="0" err="1">
                <a:solidFill>
                  <a:srgbClr val="0006F6"/>
                </a:solidFill>
              </a:rPr>
              <a:t>FirstOrDefault</a:t>
            </a:r>
            <a:r>
              <a:rPr lang="en-US" sz="1600" dirty="0">
                <a:solidFill>
                  <a:srgbClr val="0006F6"/>
                </a:solidFill>
              </a:rPr>
              <a:t>();</a:t>
            </a:r>
          </a:p>
          <a:p>
            <a:pPr marL="450000" lvl="1" indent="0">
              <a:buNone/>
            </a:pPr>
            <a:r>
              <a:rPr lang="en-US" sz="1600" dirty="0">
                <a:solidFill>
                  <a:srgbClr val="0006F6"/>
                </a:solidFill>
              </a:rPr>
              <a:t>            </a:t>
            </a:r>
            <a:r>
              <a:rPr lang="ar-EG" sz="1600" dirty="0">
                <a:solidFill>
                  <a:srgbClr val="0006F6"/>
                </a:solidFill>
              </a:rPr>
              <a:t>	</a:t>
            </a:r>
            <a:r>
              <a:rPr lang="en-US" sz="1600" dirty="0">
                <a:solidFill>
                  <a:srgbClr val="0006F6"/>
                </a:solidFill>
              </a:rPr>
              <a:t>if (course == null) </a:t>
            </a:r>
          </a:p>
          <a:p>
            <a:pPr marL="450000" lvl="1" indent="0">
              <a:buNone/>
            </a:pPr>
            <a:r>
              <a:rPr lang="en-US" sz="1600" dirty="0">
                <a:solidFill>
                  <a:srgbClr val="0006F6"/>
                </a:solidFill>
              </a:rPr>
              <a:t>           </a:t>
            </a:r>
            <a:r>
              <a:rPr lang="ar-EG" sz="1600" dirty="0">
                <a:solidFill>
                  <a:srgbClr val="0006F6"/>
                </a:solidFill>
              </a:rPr>
              <a:t>	</a:t>
            </a:r>
            <a:r>
              <a:rPr lang="en-US" sz="1600" dirty="0">
                <a:solidFill>
                  <a:srgbClr val="0006F6"/>
                </a:solidFill>
              </a:rPr>
              <a:t>   return </a:t>
            </a:r>
            <a:r>
              <a:rPr lang="en-US" sz="1600" dirty="0" err="1">
                <a:solidFill>
                  <a:srgbClr val="0006F6"/>
                </a:solidFill>
              </a:rPr>
              <a:t>ValidationResult.Success</a:t>
            </a:r>
            <a:r>
              <a:rPr lang="en-US" sz="1600" dirty="0">
                <a:solidFill>
                  <a:srgbClr val="0006F6"/>
                </a:solidFill>
              </a:rPr>
              <a:t>;</a:t>
            </a:r>
            <a:r>
              <a:rPr lang="ar-EG" sz="1600" dirty="0">
                <a:solidFill>
                  <a:srgbClr val="0006F6"/>
                </a:solidFill>
              </a:rPr>
              <a:t> </a:t>
            </a:r>
            <a:endParaRPr lang="en-US" sz="1600" dirty="0">
              <a:solidFill>
                <a:srgbClr val="0006F6"/>
              </a:solidFill>
            </a:endParaRPr>
          </a:p>
          <a:p>
            <a:pPr marL="450000" lvl="1" indent="0">
              <a:buNone/>
            </a:pPr>
            <a:r>
              <a:rPr lang="ar-EG" sz="1600" dirty="0">
                <a:solidFill>
                  <a:srgbClr val="0006F6"/>
                </a:solidFill>
              </a:rPr>
              <a:t>		</a:t>
            </a:r>
            <a:r>
              <a:rPr lang="en-US" sz="1600" dirty="0">
                <a:solidFill>
                  <a:srgbClr val="0006F6"/>
                </a:solidFill>
              </a:rPr>
              <a:t>return new </a:t>
            </a:r>
            <a:r>
              <a:rPr lang="en-US" sz="1600" dirty="0" err="1">
                <a:solidFill>
                  <a:srgbClr val="0006F6"/>
                </a:solidFill>
              </a:rPr>
              <a:t>ValidationResult</a:t>
            </a:r>
            <a:r>
              <a:rPr lang="en-US" sz="1600" dirty="0">
                <a:solidFill>
                  <a:srgbClr val="0006F6"/>
                </a:solidFill>
              </a:rPr>
              <a:t>("name already taken");</a:t>
            </a:r>
          </a:p>
          <a:p>
            <a:pPr marL="450000" lvl="1" indent="0">
              <a:buNone/>
            </a:pPr>
            <a:r>
              <a:rPr lang="en-US" sz="1600" dirty="0">
                <a:solidFill>
                  <a:srgbClr val="0006F6"/>
                </a:solidFill>
              </a:rPr>
              <a:t>        }</a:t>
            </a:r>
          </a:p>
          <a:p>
            <a:pPr marL="450000" lvl="1" indent="0">
              <a:buNone/>
            </a:pPr>
            <a:r>
              <a:rPr lang="en-US" sz="1600" dirty="0">
                <a:solidFill>
                  <a:srgbClr val="0006F6"/>
                </a:solidFill>
              </a:rPr>
              <a:t>}</a:t>
            </a:r>
          </a:p>
        </p:txBody>
      </p:sp>
    </p:spTree>
    <p:extLst>
      <p:ext uri="{BB962C8B-B14F-4D97-AF65-F5344CB8AC3E}">
        <p14:creationId xmlns:p14="http://schemas.microsoft.com/office/powerpoint/2010/main" val="8330314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93E9-B957-70F3-8621-C08603AD1138}"/>
              </a:ext>
            </a:extLst>
          </p:cNvPr>
          <p:cNvSpPr>
            <a:spLocks noGrp="1"/>
          </p:cNvSpPr>
          <p:nvPr>
            <p:ph type="title"/>
          </p:nvPr>
        </p:nvSpPr>
        <p:spPr>
          <a:xfrm>
            <a:off x="913774" y="0"/>
            <a:ext cx="10353762" cy="653143"/>
          </a:xfrm>
        </p:spPr>
        <p:txBody>
          <a:bodyPr>
            <a:normAutofit fontScale="90000"/>
          </a:bodyPr>
          <a:lstStyle/>
          <a:p>
            <a:r>
              <a:rPr lang="en-US" dirty="0"/>
              <a:t>Custom validation attribute (cont.)</a:t>
            </a:r>
          </a:p>
        </p:txBody>
      </p:sp>
      <p:sp>
        <p:nvSpPr>
          <p:cNvPr id="3" name="Content Placeholder 2">
            <a:extLst>
              <a:ext uri="{FF2B5EF4-FFF2-40B4-BE49-F238E27FC236}">
                <a16:creationId xmlns:a16="http://schemas.microsoft.com/office/drawing/2014/main" id="{4C40A24C-0F63-163E-F005-2EAE1423952B}"/>
              </a:ext>
            </a:extLst>
          </p:cNvPr>
          <p:cNvSpPr>
            <a:spLocks noGrp="1"/>
          </p:cNvSpPr>
          <p:nvPr>
            <p:ph sz="quarter" idx="13"/>
          </p:nvPr>
        </p:nvSpPr>
        <p:spPr>
          <a:xfrm>
            <a:off x="351692" y="653143"/>
            <a:ext cx="11646040" cy="5838091"/>
          </a:xfrm>
        </p:spPr>
        <p:txBody>
          <a:bodyPr/>
          <a:lstStyle/>
          <a:p>
            <a:r>
              <a:rPr lang="en-US" dirty="0"/>
              <a:t>You can make properties and send their values</a:t>
            </a:r>
          </a:p>
          <a:p>
            <a:r>
              <a:rPr lang="en-US" dirty="0"/>
              <a:t>At </a:t>
            </a:r>
            <a:r>
              <a:rPr lang="en-US" dirty="0" err="1"/>
              <a:t>validationClass</a:t>
            </a:r>
            <a:r>
              <a:rPr lang="en-US" dirty="0"/>
              <a:t> </a:t>
            </a:r>
            <a:r>
              <a:rPr lang="en-US" dirty="0">
                <a:sym typeface="Wingdings" panose="05000000000000000000" pitchFamily="2" charset="2"/>
              </a:rPr>
              <a:t> public int Number {get; set;}</a:t>
            </a:r>
          </a:p>
          <a:p>
            <a:r>
              <a:rPr lang="en-US" dirty="0">
                <a:sym typeface="Wingdings" panose="05000000000000000000" pitchFamily="2" charset="2"/>
              </a:rPr>
              <a:t>At property  [</a:t>
            </a:r>
            <a:r>
              <a:rPr lang="en-US" dirty="0" err="1">
                <a:sym typeface="Wingdings" panose="05000000000000000000" pitchFamily="2" charset="2"/>
              </a:rPr>
              <a:t>validationName</a:t>
            </a:r>
            <a:r>
              <a:rPr lang="en-US" dirty="0">
                <a:sym typeface="Wingdings" panose="05000000000000000000" pitchFamily="2" charset="2"/>
              </a:rPr>
              <a:t>(</a:t>
            </a:r>
            <a:r>
              <a:rPr lang="en-US" dirty="0" err="1">
                <a:sym typeface="Wingdings" panose="05000000000000000000" pitchFamily="2" charset="2"/>
              </a:rPr>
              <a:t>propertyName</a:t>
            </a:r>
            <a:r>
              <a:rPr lang="en-US" dirty="0">
                <a:sym typeface="Wingdings" panose="05000000000000000000" pitchFamily="2" charset="2"/>
              </a:rPr>
              <a:t> = value)]</a:t>
            </a:r>
          </a:p>
          <a:p>
            <a:r>
              <a:rPr lang="en-US" dirty="0">
                <a:sym typeface="Wingdings" panose="05000000000000000000" pitchFamily="2" charset="2"/>
              </a:rPr>
              <a:t>Or you can make constructor and send properties values via it without need to write their name </a:t>
            </a:r>
          </a:p>
          <a:p>
            <a:pPr lvl="1"/>
            <a:r>
              <a:rPr lang="en-US" dirty="0">
                <a:sym typeface="Wingdings" panose="05000000000000000000" pitchFamily="2" charset="2"/>
              </a:rPr>
              <a:t>[</a:t>
            </a:r>
            <a:r>
              <a:rPr lang="en-US" dirty="0" err="1">
                <a:sym typeface="Wingdings" panose="05000000000000000000" pitchFamily="2" charset="2"/>
              </a:rPr>
              <a:t>validationName</a:t>
            </a:r>
            <a:r>
              <a:rPr lang="en-US" dirty="0">
                <a:sym typeface="Wingdings" panose="05000000000000000000" pitchFamily="2" charset="2"/>
              </a:rPr>
              <a:t>(value1, value2)]</a:t>
            </a:r>
          </a:p>
          <a:p>
            <a:endParaRPr lang="en-US" dirty="0"/>
          </a:p>
        </p:txBody>
      </p:sp>
    </p:spTree>
    <p:extLst>
      <p:ext uri="{BB962C8B-B14F-4D97-AF65-F5344CB8AC3E}">
        <p14:creationId xmlns:p14="http://schemas.microsoft.com/office/powerpoint/2010/main" val="1777814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07DC3-592C-05D3-96F9-643BE1C888B1}"/>
              </a:ext>
            </a:extLst>
          </p:cNvPr>
          <p:cNvSpPr>
            <a:spLocks noGrp="1"/>
          </p:cNvSpPr>
          <p:nvPr>
            <p:ph type="title"/>
          </p:nvPr>
        </p:nvSpPr>
        <p:spPr>
          <a:xfrm>
            <a:off x="923838" y="0"/>
            <a:ext cx="10353762" cy="606251"/>
          </a:xfrm>
        </p:spPr>
        <p:txBody>
          <a:bodyPr>
            <a:normAutofit fontScale="90000"/>
          </a:bodyPr>
          <a:lstStyle/>
          <a:p>
            <a:r>
              <a:rPr lang="en-US" dirty="0"/>
              <a:t>Remote Attribute [called using AJAX]</a:t>
            </a:r>
          </a:p>
        </p:txBody>
      </p:sp>
      <p:sp>
        <p:nvSpPr>
          <p:cNvPr id="3" name="Content Placeholder 2">
            <a:extLst>
              <a:ext uri="{FF2B5EF4-FFF2-40B4-BE49-F238E27FC236}">
                <a16:creationId xmlns:a16="http://schemas.microsoft.com/office/drawing/2014/main" id="{E13B9358-A503-792A-1658-C2CB90C57599}"/>
              </a:ext>
            </a:extLst>
          </p:cNvPr>
          <p:cNvSpPr>
            <a:spLocks noGrp="1"/>
          </p:cNvSpPr>
          <p:nvPr>
            <p:ph sz="quarter" idx="13"/>
          </p:nvPr>
        </p:nvSpPr>
        <p:spPr>
          <a:xfrm>
            <a:off x="110532" y="606251"/>
            <a:ext cx="12081468" cy="6045757"/>
          </a:xfrm>
        </p:spPr>
        <p:txBody>
          <a:bodyPr/>
          <a:lstStyle/>
          <a:p>
            <a:r>
              <a:rPr lang="en-US" dirty="0"/>
              <a:t>Its server side validation</a:t>
            </a:r>
          </a:p>
          <a:p>
            <a:r>
              <a:rPr lang="en-US" dirty="0"/>
              <a:t>Your page must configure (unobstrustive validation) to send an ajax call to the website, the invoked action should return JSON indicating the value is valid</a:t>
            </a:r>
          </a:p>
          <a:p>
            <a:r>
              <a:rPr lang="en-US" dirty="0"/>
              <a:t>Does need submit of the form to execute activated when input is changed</a:t>
            </a:r>
          </a:p>
          <a:p>
            <a:r>
              <a:rPr lang="en-US" dirty="0"/>
              <a:t>Tag helper also generates </a:t>
            </a:r>
            <a:r>
              <a:rPr lang="en-US" b="1" dirty="0">
                <a:solidFill>
                  <a:srgbClr val="FFFF00"/>
                </a:solidFill>
              </a:rPr>
              <a:t>data-</a:t>
            </a:r>
            <a:r>
              <a:rPr lang="en-US" b="1" dirty="0" err="1">
                <a:solidFill>
                  <a:srgbClr val="FFFF00"/>
                </a:solidFill>
              </a:rPr>
              <a:t>val</a:t>
            </a:r>
            <a:r>
              <a:rPr lang="en-US" b="1" dirty="0">
                <a:solidFill>
                  <a:srgbClr val="FFFF00"/>
                </a:solidFill>
              </a:rPr>
              <a:t>-remote-</a:t>
            </a:r>
            <a:r>
              <a:rPr lang="en-US" b="1" dirty="0" err="1">
                <a:solidFill>
                  <a:srgbClr val="FFFF00"/>
                </a:solidFill>
              </a:rPr>
              <a:t>url</a:t>
            </a:r>
            <a:r>
              <a:rPr lang="en-US" b="1" dirty="0">
                <a:solidFill>
                  <a:srgbClr val="FFFF00"/>
                </a:solidFill>
              </a:rPr>
              <a:t>="/path" and so on</a:t>
            </a:r>
          </a:p>
          <a:p>
            <a:endParaRPr lang="en-US" dirty="0"/>
          </a:p>
          <a:p>
            <a:endParaRPr lang="en-US" dirty="0"/>
          </a:p>
          <a:p>
            <a:r>
              <a:rPr lang="en-US" sz="1800" dirty="0"/>
              <a:t>For property </a:t>
            </a:r>
            <a:r>
              <a:rPr lang="en-US" sz="1800" dirty="0">
                <a:sym typeface="Wingdings" panose="05000000000000000000" pitchFamily="2" charset="2"/>
              </a:rPr>
              <a:t> [Remote("</a:t>
            </a:r>
            <a:r>
              <a:rPr lang="en-US" dirty="0">
                <a:solidFill>
                  <a:srgbClr val="E9950C"/>
                </a:solidFill>
                <a:effectLst/>
                <a:highlight>
                  <a:srgbClr val="0D0D0D"/>
                </a:highlight>
                <a:latin typeface="ui-monospace"/>
                <a:sym typeface="Wingdings" panose="05000000000000000000" pitchFamily="2" charset="2"/>
              </a:rPr>
              <a:t>Action</a:t>
            </a:r>
            <a:r>
              <a:rPr lang="en-US" sz="1800" dirty="0">
                <a:sym typeface="Wingdings" panose="05000000000000000000" pitchFamily="2" charset="2"/>
              </a:rPr>
              <a:t>", "</a:t>
            </a:r>
            <a:r>
              <a:rPr lang="en-US" dirty="0">
                <a:solidFill>
                  <a:srgbClr val="F22C3D"/>
                </a:solidFill>
                <a:effectLst/>
                <a:highlight>
                  <a:srgbClr val="0D0D0D"/>
                </a:highlight>
                <a:latin typeface="ui-monospace"/>
                <a:sym typeface="Wingdings" panose="05000000000000000000" pitchFamily="2" charset="2"/>
              </a:rPr>
              <a:t>Controller</a:t>
            </a:r>
            <a:r>
              <a:rPr lang="en-US" sz="1800" dirty="0">
                <a:sym typeface="Wingdings" panose="05000000000000000000" pitchFamily="2" charset="2"/>
              </a:rPr>
              <a:t>", </a:t>
            </a:r>
            <a:r>
              <a:rPr lang="en-US" dirty="0" err="1">
                <a:solidFill>
                  <a:srgbClr val="2E95D3"/>
                </a:solidFill>
                <a:effectLst/>
                <a:highlight>
                  <a:srgbClr val="0D0D0D"/>
                </a:highlight>
                <a:latin typeface="ui-monospace"/>
                <a:sym typeface="Wingdings" panose="05000000000000000000" pitchFamily="2" charset="2"/>
              </a:rPr>
              <a:t>ErrorMessage</a:t>
            </a:r>
            <a:r>
              <a:rPr lang="en-US" sz="1800" dirty="0">
                <a:sym typeface="Wingdings" panose="05000000000000000000" pitchFamily="2" charset="2"/>
              </a:rPr>
              <a:t> = "wrong pass", </a:t>
            </a:r>
            <a:r>
              <a:rPr lang="en-US" dirty="0" err="1">
                <a:solidFill>
                  <a:srgbClr val="2E95D3"/>
                </a:solidFill>
                <a:effectLst/>
                <a:highlight>
                  <a:srgbClr val="0D0D0D"/>
                </a:highlight>
                <a:latin typeface="ui-monospace"/>
                <a:sym typeface="Wingdings" panose="05000000000000000000" pitchFamily="2" charset="2"/>
              </a:rPr>
              <a:t>AdditionalFields</a:t>
            </a:r>
            <a:r>
              <a:rPr lang="en-US" sz="1800" dirty="0">
                <a:sym typeface="Wingdings" panose="05000000000000000000" pitchFamily="2" charset="2"/>
              </a:rPr>
              <a:t>="param1,param2")]</a:t>
            </a:r>
          </a:p>
          <a:p>
            <a:pPr lvl="1"/>
            <a:r>
              <a:rPr lang="en-US" b="1" dirty="0">
                <a:solidFill>
                  <a:srgbClr val="FFFF00"/>
                </a:solidFill>
                <a:sym typeface="Wingdings" panose="05000000000000000000" pitchFamily="2" charset="2"/>
              </a:rPr>
              <a:t>Param1</a:t>
            </a:r>
            <a:r>
              <a:rPr lang="en-US" b="1">
                <a:solidFill>
                  <a:srgbClr val="FFFF00"/>
                </a:solidFill>
                <a:sym typeface="Wingdings" panose="05000000000000000000" pitchFamily="2" charset="2"/>
              </a:rPr>
              <a:t>, param2 are </a:t>
            </a:r>
            <a:r>
              <a:rPr lang="en-US" b="1" dirty="0">
                <a:solidFill>
                  <a:srgbClr val="FFFF00"/>
                </a:solidFill>
                <a:sym typeface="Wingdings" panose="05000000000000000000" pitchFamily="2" charset="2"/>
              </a:rPr>
              <a:t>names of properties</a:t>
            </a:r>
          </a:p>
          <a:p>
            <a:pPr lvl="1"/>
            <a:r>
              <a:rPr lang="en-US" b="1" dirty="0">
                <a:solidFill>
                  <a:srgbClr val="FFFF00"/>
                </a:solidFill>
                <a:sym typeface="Wingdings" panose="05000000000000000000" pitchFamily="2" charset="2"/>
              </a:rPr>
              <a:t>The path will be  /</a:t>
            </a:r>
            <a:r>
              <a:rPr lang="en-US" b="1" dirty="0">
                <a:solidFill>
                  <a:srgbClr val="FFFF00"/>
                </a:solidFill>
              </a:rPr>
              <a:t>Controller/</a:t>
            </a:r>
            <a:r>
              <a:rPr lang="en-US" b="1" dirty="0" err="1">
                <a:solidFill>
                  <a:srgbClr val="FFFF00"/>
                </a:solidFill>
              </a:rPr>
              <a:t>Action?yourFieldName</a:t>
            </a:r>
            <a:r>
              <a:rPr lang="en-US" b="1" dirty="0">
                <a:solidFill>
                  <a:srgbClr val="FFFF00"/>
                </a:solidFill>
              </a:rPr>
              <a:t>=value&amp;param1=value1&amp;param2=value2</a:t>
            </a:r>
            <a:endParaRPr lang="en-US" sz="1600" b="1" dirty="0">
              <a:solidFill>
                <a:srgbClr val="FFFF00"/>
              </a:solidFill>
              <a:sym typeface="Wingdings" panose="05000000000000000000" pitchFamily="2" charset="2"/>
            </a:endParaRPr>
          </a:p>
          <a:p>
            <a:r>
              <a:rPr lang="en-US" sz="1800" dirty="0"/>
              <a:t>At Controller </a:t>
            </a:r>
            <a:r>
              <a:rPr lang="en-US" sz="1800" dirty="0">
                <a:sym typeface="Wingdings" panose="05000000000000000000" pitchFamily="2" charset="2"/>
              </a:rPr>
              <a:t> </a:t>
            </a:r>
          </a:p>
          <a:p>
            <a:pPr marL="450000" lvl="1" indent="0">
              <a:buNone/>
            </a:pPr>
            <a:r>
              <a:rPr lang="en-US" sz="2000" b="0" i="0" dirty="0">
                <a:solidFill>
                  <a:srgbClr val="2E95D3"/>
                </a:solidFill>
                <a:effectLst/>
                <a:highlight>
                  <a:srgbClr val="0D0D0D"/>
                </a:highlight>
                <a:latin typeface="ui-monospace"/>
              </a:rPr>
              <a:t>public</a:t>
            </a:r>
            <a:r>
              <a:rPr lang="en-US" sz="2000" b="0" i="0" dirty="0">
                <a:solidFill>
                  <a:srgbClr val="FFFFFF"/>
                </a:solidFill>
                <a:effectLst/>
                <a:highlight>
                  <a:srgbClr val="0D0D0D"/>
                </a:highlight>
                <a:latin typeface="ui-monospace"/>
              </a:rPr>
              <a:t> </a:t>
            </a:r>
            <a:r>
              <a:rPr lang="en-US" sz="2000" b="0" i="0" dirty="0" err="1">
                <a:solidFill>
                  <a:srgbClr val="FFFFFF"/>
                </a:solidFill>
                <a:effectLst/>
                <a:highlight>
                  <a:srgbClr val="0D0D0D"/>
                </a:highlight>
                <a:latin typeface="ui-monospace"/>
              </a:rPr>
              <a:t>IActionResult</a:t>
            </a:r>
            <a:r>
              <a:rPr lang="en-US" sz="2000" b="0" i="0" dirty="0">
                <a:solidFill>
                  <a:srgbClr val="FFFFFF"/>
                </a:solidFill>
                <a:effectLst/>
                <a:highlight>
                  <a:srgbClr val="0D0D0D"/>
                </a:highlight>
                <a:latin typeface="ui-monospace"/>
              </a:rPr>
              <a:t> </a:t>
            </a:r>
            <a:r>
              <a:rPr lang="en-US" sz="2000" b="0" i="0" dirty="0" err="1">
                <a:solidFill>
                  <a:srgbClr val="F22C3D"/>
                </a:solidFill>
                <a:effectLst/>
                <a:highlight>
                  <a:srgbClr val="0D0D0D"/>
                </a:highlight>
                <a:latin typeface="ui-monospace"/>
              </a:rPr>
              <a:t>Actionname</a:t>
            </a:r>
            <a:r>
              <a:rPr lang="en-US" sz="2000" b="0" i="0" dirty="0">
                <a:solidFill>
                  <a:srgbClr val="FFFFFF"/>
                </a:solidFill>
                <a:effectLst/>
                <a:highlight>
                  <a:srgbClr val="0D0D0D"/>
                </a:highlight>
                <a:latin typeface="ui-monospace"/>
              </a:rPr>
              <a:t>(</a:t>
            </a:r>
            <a:r>
              <a:rPr lang="en-US" sz="2000" b="0" i="0" dirty="0">
                <a:solidFill>
                  <a:srgbClr val="E9950C"/>
                </a:solidFill>
                <a:effectLst/>
                <a:highlight>
                  <a:srgbClr val="0D0D0D"/>
                </a:highlight>
                <a:latin typeface="ui-monospace"/>
              </a:rPr>
              <a:t>string</a:t>
            </a:r>
            <a:r>
              <a:rPr lang="en-US" sz="2000" b="0" i="0" dirty="0">
                <a:solidFill>
                  <a:srgbClr val="FFFFFF"/>
                </a:solidFill>
                <a:effectLst/>
                <a:highlight>
                  <a:srgbClr val="0D0D0D"/>
                </a:highlight>
                <a:latin typeface="ui-monospace"/>
              </a:rPr>
              <a:t> </a:t>
            </a:r>
            <a:r>
              <a:rPr lang="en-US" sz="2000" b="0" i="0" dirty="0" err="1">
                <a:solidFill>
                  <a:srgbClr val="FFFFFF"/>
                </a:solidFill>
                <a:effectLst/>
                <a:highlight>
                  <a:srgbClr val="0D0D0D"/>
                </a:highlight>
                <a:latin typeface="ui-monospace"/>
              </a:rPr>
              <a:t>yourField</a:t>
            </a:r>
            <a:r>
              <a:rPr lang="en-US" sz="2000" b="0" i="0" dirty="0">
                <a:solidFill>
                  <a:srgbClr val="FFFFFF"/>
                </a:solidFill>
                <a:effectLst/>
                <a:highlight>
                  <a:srgbClr val="0D0D0D"/>
                </a:highlight>
                <a:latin typeface="ui-monospace"/>
              </a:rPr>
              <a:t>, </a:t>
            </a:r>
            <a:r>
              <a:rPr lang="en-US" sz="2000" b="0" i="0" dirty="0">
                <a:solidFill>
                  <a:srgbClr val="E9950C"/>
                </a:solidFill>
                <a:effectLst/>
                <a:highlight>
                  <a:srgbClr val="0D0D0D"/>
                </a:highlight>
                <a:latin typeface="ui-monospace"/>
              </a:rPr>
              <a:t>string</a:t>
            </a:r>
            <a:r>
              <a:rPr lang="en-US" sz="2000" b="0" i="0" dirty="0">
                <a:solidFill>
                  <a:srgbClr val="FFFFFF"/>
                </a:solidFill>
                <a:effectLst/>
                <a:highlight>
                  <a:srgbClr val="0D0D0D"/>
                </a:highlight>
                <a:latin typeface="ui-monospace"/>
              </a:rPr>
              <a:t> param1, </a:t>
            </a:r>
            <a:r>
              <a:rPr lang="en-US" sz="2000" b="0" i="0" dirty="0">
                <a:solidFill>
                  <a:srgbClr val="E9950C"/>
                </a:solidFill>
                <a:effectLst/>
                <a:highlight>
                  <a:srgbClr val="0D0D0D"/>
                </a:highlight>
                <a:latin typeface="ui-monospace"/>
              </a:rPr>
              <a:t>string</a:t>
            </a:r>
            <a:r>
              <a:rPr lang="en-US" sz="2000" b="0" i="0" dirty="0">
                <a:solidFill>
                  <a:srgbClr val="FFFFFF"/>
                </a:solidFill>
                <a:effectLst/>
                <a:highlight>
                  <a:srgbClr val="0D0D0D"/>
                </a:highlight>
                <a:latin typeface="ui-monospace"/>
              </a:rPr>
              <a:t> param2) { </a:t>
            </a:r>
          </a:p>
          <a:p>
            <a:pPr marL="450000" lvl="1" indent="0">
              <a:buNone/>
            </a:pPr>
            <a:r>
              <a:rPr lang="en-US" sz="2000" b="0" i="0" dirty="0">
                <a:solidFill>
                  <a:srgbClr val="FFFFFF"/>
                </a:solidFill>
                <a:effectLst/>
                <a:highlight>
                  <a:srgbClr val="0D0D0D"/>
                </a:highlight>
                <a:latin typeface="ui-monospace"/>
              </a:rPr>
              <a:t>		// write your logic and return Json(true) or Json(false)</a:t>
            </a:r>
          </a:p>
          <a:p>
            <a:pPr marL="450000" lvl="1" indent="0">
              <a:buNone/>
            </a:pPr>
            <a:r>
              <a:rPr lang="en-US" sz="2000" b="0" i="0" dirty="0">
                <a:solidFill>
                  <a:srgbClr val="FFFFFF"/>
                </a:solidFill>
                <a:effectLst/>
                <a:highlight>
                  <a:srgbClr val="0D0D0D"/>
                </a:highlight>
                <a:latin typeface="ui-monospace"/>
              </a:rPr>
              <a:t>}</a:t>
            </a:r>
            <a:endParaRPr lang="en-US" sz="2000" dirty="0"/>
          </a:p>
        </p:txBody>
      </p:sp>
    </p:spTree>
    <p:extLst>
      <p:ext uri="{BB962C8B-B14F-4D97-AF65-F5344CB8AC3E}">
        <p14:creationId xmlns:p14="http://schemas.microsoft.com/office/powerpoint/2010/main" val="41171702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AC0D3-61B5-F04E-1AC7-03A9738B4A62}"/>
              </a:ext>
            </a:extLst>
          </p:cNvPr>
          <p:cNvSpPr>
            <a:spLocks noGrp="1"/>
          </p:cNvSpPr>
          <p:nvPr>
            <p:ph type="title"/>
          </p:nvPr>
        </p:nvSpPr>
        <p:spPr>
          <a:xfrm>
            <a:off x="913774" y="26797"/>
            <a:ext cx="10353762" cy="556008"/>
          </a:xfrm>
        </p:spPr>
        <p:txBody>
          <a:bodyPr>
            <a:normAutofit fontScale="90000"/>
          </a:bodyPr>
          <a:lstStyle/>
          <a:p>
            <a:r>
              <a:rPr lang="en-US" dirty="0"/>
              <a:t>Validation (Exception message)</a:t>
            </a:r>
          </a:p>
        </p:txBody>
      </p:sp>
      <p:sp>
        <p:nvSpPr>
          <p:cNvPr id="3" name="Content Placeholder 2">
            <a:extLst>
              <a:ext uri="{FF2B5EF4-FFF2-40B4-BE49-F238E27FC236}">
                <a16:creationId xmlns:a16="http://schemas.microsoft.com/office/drawing/2014/main" id="{67C2C5A2-2E06-7504-B384-4C715D28073A}"/>
              </a:ext>
            </a:extLst>
          </p:cNvPr>
          <p:cNvSpPr>
            <a:spLocks noGrp="1"/>
          </p:cNvSpPr>
          <p:nvPr>
            <p:ph sz="quarter" idx="13"/>
          </p:nvPr>
        </p:nvSpPr>
        <p:spPr>
          <a:xfrm>
            <a:off x="123930" y="582805"/>
            <a:ext cx="11552255" cy="5958673"/>
          </a:xfrm>
        </p:spPr>
        <p:txBody>
          <a:bodyPr/>
          <a:lstStyle/>
          <a:p>
            <a:r>
              <a:rPr lang="en-US" dirty="0"/>
              <a:t>Send exception message to views</a:t>
            </a:r>
          </a:p>
        </p:txBody>
      </p:sp>
      <p:sp>
        <p:nvSpPr>
          <p:cNvPr id="4" name="Rectangle 1">
            <a:extLst>
              <a:ext uri="{FF2B5EF4-FFF2-40B4-BE49-F238E27FC236}">
                <a16:creationId xmlns:a16="http://schemas.microsoft.com/office/drawing/2014/main" id="{C5F58FB3-ADDE-D962-43D2-0AD95A526F66}"/>
              </a:ext>
            </a:extLst>
          </p:cNvPr>
          <p:cNvSpPr txBox="1">
            <a:spLocks noChangeArrowheads="1"/>
          </p:cNvSpPr>
          <p:nvPr/>
        </p:nvSpPr>
        <p:spPr bwMode="auto">
          <a:xfrm>
            <a:off x="123930" y="1198505"/>
            <a:ext cx="11857055" cy="32395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120000"/>
              </a:lnSpc>
              <a:spcBef>
                <a:spcPts val="1000"/>
              </a:spcBef>
              <a:spcAft>
                <a:spcPts val="600"/>
              </a:spcAft>
              <a:buClr>
                <a:schemeClr val="tx2"/>
              </a:buClr>
              <a:buSzPct val="70000"/>
              <a:buFont typeface="Arial" panose="020B0604020202020204" pitchFamily="34" charset="0"/>
              <a:buChar char="•"/>
              <a:defRPr sz="20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8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6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4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9pPr>
          </a:lstStyle>
          <a:p>
            <a:pPr marL="450000" lvl="1" indent="0">
              <a:spcAft>
                <a:spcPts val="0"/>
              </a:spcAft>
              <a:buNone/>
            </a:pPr>
            <a:r>
              <a:rPr lang="en-US" sz="1600" dirty="0">
                <a:solidFill>
                  <a:srgbClr val="0006F6"/>
                </a:solidFill>
              </a:rPr>
              <a:t>If(</a:t>
            </a:r>
            <a:r>
              <a:rPr lang="en-US" sz="1600" dirty="0" err="1">
                <a:solidFill>
                  <a:srgbClr val="0006F6"/>
                </a:solidFill>
              </a:rPr>
              <a:t>ModelState.IsValid</a:t>
            </a:r>
            <a:r>
              <a:rPr lang="en-US" sz="1600" dirty="0">
                <a:solidFill>
                  <a:srgbClr val="0006F6"/>
                </a:solidFill>
              </a:rPr>
              <a:t>==true){</a:t>
            </a:r>
          </a:p>
          <a:p>
            <a:pPr marL="450000" lvl="1" indent="0">
              <a:spcAft>
                <a:spcPts val="0"/>
              </a:spcAft>
              <a:buNone/>
            </a:pPr>
            <a:r>
              <a:rPr lang="en-US" sz="1600" dirty="0">
                <a:solidFill>
                  <a:srgbClr val="0006F6"/>
                </a:solidFill>
              </a:rPr>
              <a:t>  try{</a:t>
            </a:r>
          </a:p>
          <a:p>
            <a:pPr marL="450000" lvl="1" indent="0">
              <a:spcAft>
                <a:spcPts val="0"/>
              </a:spcAft>
              <a:buNone/>
            </a:pPr>
            <a:r>
              <a:rPr lang="en-US" sz="1600" dirty="0">
                <a:solidFill>
                  <a:srgbClr val="0006F6"/>
                </a:solidFill>
              </a:rPr>
              <a:t> 	// code; </a:t>
            </a:r>
          </a:p>
          <a:p>
            <a:pPr marL="450000" lvl="1" indent="0">
              <a:spcAft>
                <a:spcPts val="0"/>
              </a:spcAft>
              <a:buNone/>
            </a:pPr>
            <a:r>
              <a:rPr lang="en-US" sz="1600" dirty="0">
                <a:solidFill>
                  <a:srgbClr val="0006F6"/>
                </a:solidFill>
              </a:rPr>
              <a:t> }catch(Exception ex){</a:t>
            </a:r>
          </a:p>
          <a:p>
            <a:pPr marL="450000" lvl="1" indent="0">
              <a:spcAft>
                <a:spcPts val="0"/>
              </a:spcAft>
              <a:buNone/>
            </a:pPr>
            <a:r>
              <a:rPr lang="en-US" sz="1600" dirty="0">
                <a:solidFill>
                  <a:srgbClr val="0006F6"/>
                </a:solidFill>
              </a:rPr>
              <a:t>  // ModelState.</a:t>
            </a:r>
            <a:r>
              <a:rPr lang="en-US" sz="1600" dirty="0">
                <a:solidFill>
                  <a:schemeClr val="tx2">
                    <a:lumMod val="10000"/>
                  </a:schemeClr>
                </a:solidFill>
              </a:rPr>
              <a:t>AddModelError</a:t>
            </a:r>
            <a:r>
              <a:rPr lang="en-US" sz="1600" dirty="0">
                <a:solidFill>
                  <a:srgbClr val="0006F6"/>
                </a:solidFill>
              </a:rPr>
              <a:t>(“</a:t>
            </a:r>
            <a:r>
              <a:rPr lang="en-US" sz="1600" dirty="0">
                <a:solidFill>
                  <a:srgbClr val="FF0000"/>
                </a:solidFill>
              </a:rPr>
              <a:t>DepartmentId</a:t>
            </a:r>
            <a:r>
              <a:rPr lang="en-US" sz="1600" dirty="0">
                <a:solidFill>
                  <a:srgbClr val="0006F6"/>
                </a:solidFill>
              </a:rPr>
              <a:t>", “Please Select Department"); // but if we don’t know the cause of exception</a:t>
            </a:r>
          </a:p>
          <a:p>
            <a:pPr marL="450000" lvl="1" indent="0">
              <a:spcAft>
                <a:spcPts val="0"/>
              </a:spcAft>
              <a:buNone/>
            </a:pPr>
            <a:r>
              <a:rPr lang="en-US" sz="1600" dirty="0">
                <a:solidFill>
                  <a:srgbClr val="0006F6"/>
                </a:solidFill>
              </a:rPr>
              <a:t>	ModelState.</a:t>
            </a:r>
            <a:r>
              <a:rPr lang="en-US" sz="1600" dirty="0">
                <a:solidFill>
                  <a:schemeClr val="tx2">
                    <a:lumMod val="10000"/>
                  </a:schemeClr>
                </a:solidFill>
              </a:rPr>
              <a:t>AddModelError("", </a:t>
            </a:r>
            <a:r>
              <a:rPr lang="en-US" sz="1600" dirty="0" err="1">
                <a:solidFill>
                  <a:schemeClr val="tx2">
                    <a:lumMod val="10000"/>
                  </a:schemeClr>
                </a:solidFill>
              </a:rPr>
              <a:t>ex.Message</a:t>
            </a:r>
            <a:r>
              <a:rPr lang="en-US" sz="1600" dirty="0">
                <a:solidFill>
                  <a:schemeClr val="tx2">
                    <a:lumMod val="10000"/>
                  </a:schemeClr>
                </a:solidFill>
              </a:rPr>
              <a:t>); </a:t>
            </a:r>
          </a:p>
          <a:p>
            <a:pPr marL="450000" lvl="1" indent="0">
              <a:spcAft>
                <a:spcPts val="0"/>
              </a:spcAft>
              <a:buNone/>
            </a:pPr>
            <a:r>
              <a:rPr lang="en-US" sz="1600" dirty="0">
                <a:solidFill>
                  <a:schemeClr val="tx2">
                    <a:lumMod val="10000"/>
                  </a:schemeClr>
                </a:solidFill>
              </a:rPr>
              <a:t>	</a:t>
            </a:r>
            <a:r>
              <a:rPr lang="en-US" sz="1600" dirty="0">
                <a:solidFill>
                  <a:srgbClr val="0006F6"/>
                </a:solidFill>
              </a:rPr>
              <a:t> ModelState.</a:t>
            </a:r>
            <a:r>
              <a:rPr lang="en-US" sz="1600" dirty="0">
                <a:solidFill>
                  <a:schemeClr val="tx2">
                    <a:lumMod val="10000"/>
                  </a:schemeClr>
                </a:solidFill>
              </a:rPr>
              <a:t>AddModelError(“”, </a:t>
            </a:r>
            <a:r>
              <a:rPr lang="en-US" sz="1600" dirty="0" err="1">
                <a:solidFill>
                  <a:schemeClr val="tx2">
                    <a:lumMod val="10000"/>
                  </a:schemeClr>
                </a:solidFill>
              </a:rPr>
              <a:t>ex.InnerException.Message</a:t>
            </a:r>
            <a:r>
              <a:rPr lang="en-US" sz="1600" dirty="0">
                <a:solidFill>
                  <a:schemeClr val="tx2">
                    <a:lumMod val="10000"/>
                  </a:schemeClr>
                </a:solidFill>
              </a:rPr>
              <a:t>);</a:t>
            </a:r>
            <a:endParaRPr lang="en-US" sz="1600" dirty="0">
              <a:solidFill>
                <a:srgbClr val="0006F6"/>
              </a:solidFill>
            </a:endParaRPr>
          </a:p>
          <a:p>
            <a:pPr marL="450000" lvl="1" indent="0">
              <a:spcAft>
                <a:spcPts val="0"/>
              </a:spcAft>
              <a:buNone/>
            </a:pPr>
            <a:r>
              <a:rPr lang="en-US" sz="1600" dirty="0">
                <a:solidFill>
                  <a:srgbClr val="0006F6"/>
                </a:solidFill>
              </a:rPr>
              <a:t>  }</a:t>
            </a:r>
          </a:p>
          <a:p>
            <a:pPr marL="450000" lvl="1" indent="0">
              <a:spcAft>
                <a:spcPts val="0"/>
              </a:spcAft>
              <a:buNone/>
            </a:pPr>
            <a:r>
              <a:rPr lang="en-US" sz="1600" dirty="0">
                <a:solidFill>
                  <a:srgbClr val="0006F6"/>
                </a:solidFill>
              </a:rPr>
              <a:t>}</a:t>
            </a:r>
          </a:p>
        </p:txBody>
      </p:sp>
      <p:sp>
        <p:nvSpPr>
          <p:cNvPr id="5" name="Rectangle 1">
            <a:extLst>
              <a:ext uri="{FF2B5EF4-FFF2-40B4-BE49-F238E27FC236}">
                <a16:creationId xmlns:a16="http://schemas.microsoft.com/office/drawing/2014/main" id="{7B0EB196-BF4C-0B5E-610C-986439098802}"/>
              </a:ext>
            </a:extLst>
          </p:cNvPr>
          <p:cNvSpPr txBox="1">
            <a:spLocks noChangeArrowheads="1"/>
          </p:cNvSpPr>
          <p:nvPr/>
        </p:nvSpPr>
        <p:spPr bwMode="auto">
          <a:xfrm>
            <a:off x="123930" y="4716050"/>
            <a:ext cx="9736854" cy="72244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120000"/>
              </a:lnSpc>
              <a:spcBef>
                <a:spcPts val="1000"/>
              </a:spcBef>
              <a:spcAft>
                <a:spcPts val="600"/>
              </a:spcAft>
              <a:buClr>
                <a:schemeClr val="tx2"/>
              </a:buClr>
              <a:buSzPct val="70000"/>
              <a:buFont typeface="Arial" panose="020B0604020202020204" pitchFamily="34" charset="0"/>
              <a:buChar char="•"/>
              <a:defRPr sz="20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8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6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4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9pPr>
          </a:lstStyle>
          <a:p>
            <a:pPr marL="450000" lvl="1" indent="0">
              <a:spcAft>
                <a:spcPts val="0"/>
              </a:spcAft>
              <a:buNone/>
            </a:pPr>
            <a:r>
              <a:rPr lang="en-US" sz="1600" dirty="0">
                <a:solidFill>
                  <a:srgbClr val="0006F6"/>
                </a:solidFill>
              </a:rPr>
              <a:t>At form</a:t>
            </a:r>
          </a:p>
          <a:p>
            <a:pPr marL="450000" lvl="1" indent="0">
              <a:spcAft>
                <a:spcPts val="0"/>
              </a:spcAft>
              <a:buNone/>
            </a:pPr>
            <a:r>
              <a:rPr lang="en-US" sz="1600" dirty="0">
                <a:solidFill>
                  <a:srgbClr val="0006F6"/>
                </a:solidFill>
              </a:rPr>
              <a:t>&lt;div asp-validation-summary="All" &gt;&lt;/div&gt;   // display all model state errors</a:t>
            </a:r>
          </a:p>
        </p:txBody>
      </p:sp>
    </p:spTree>
    <p:extLst>
      <p:ext uri="{BB962C8B-B14F-4D97-AF65-F5344CB8AC3E}">
        <p14:creationId xmlns:p14="http://schemas.microsoft.com/office/powerpoint/2010/main" val="15776189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E6677-E418-783D-78E4-468478296D2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CC3F588-EF39-8769-FE2D-5562E1271315}"/>
              </a:ext>
            </a:extLst>
          </p:cNvPr>
          <p:cNvSpPr>
            <a:spLocks noGrp="1"/>
          </p:cNvSpPr>
          <p:nvPr>
            <p:ph sz="quarter" idx="13"/>
          </p:nvPr>
        </p:nvSpPr>
        <p:spPr/>
        <p:txBody>
          <a:bodyPr/>
          <a:lstStyle/>
          <a:p>
            <a:endParaRPr lang="en-US"/>
          </a:p>
        </p:txBody>
      </p:sp>
    </p:spTree>
    <p:extLst>
      <p:ext uri="{BB962C8B-B14F-4D97-AF65-F5344CB8AC3E}">
        <p14:creationId xmlns:p14="http://schemas.microsoft.com/office/powerpoint/2010/main" val="12663020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E7B81-22A9-0C90-BC70-8EE5C20ED0EF}"/>
              </a:ext>
            </a:extLst>
          </p:cNvPr>
          <p:cNvSpPr>
            <a:spLocks noGrp="1"/>
          </p:cNvSpPr>
          <p:nvPr>
            <p:ph type="title"/>
          </p:nvPr>
        </p:nvSpPr>
        <p:spPr/>
        <p:txBody>
          <a:bodyPr/>
          <a:lstStyle/>
          <a:p>
            <a:r>
              <a:rPr lang="en-US" dirty="0"/>
              <a:t>LEC 8 MVC [rename it later]</a:t>
            </a:r>
          </a:p>
        </p:txBody>
      </p:sp>
      <p:sp>
        <p:nvSpPr>
          <p:cNvPr id="3" name="Content Placeholder 2">
            <a:extLst>
              <a:ext uri="{FF2B5EF4-FFF2-40B4-BE49-F238E27FC236}">
                <a16:creationId xmlns:a16="http://schemas.microsoft.com/office/drawing/2014/main" id="{D822E49C-5B57-A5FF-29F5-C9B45EF6394E}"/>
              </a:ext>
            </a:extLst>
          </p:cNvPr>
          <p:cNvSpPr>
            <a:spLocks noGrp="1"/>
          </p:cNvSpPr>
          <p:nvPr>
            <p:ph sz="quarter" idx="13"/>
          </p:nvPr>
        </p:nvSpPr>
        <p:spPr>
          <a:xfrm>
            <a:off x="401934" y="1734531"/>
            <a:ext cx="11404879" cy="4626075"/>
          </a:xfrm>
        </p:spPr>
        <p:txBody>
          <a:bodyPr/>
          <a:lstStyle/>
          <a:p>
            <a:r>
              <a:rPr lang="en-US" dirty="0"/>
              <a:t>If you write the business logic code inside the controller you violate the separate of concern that MVC should achieve</a:t>
            </a:r>
          </a:p>
          <a:p>
            <a:endParaRPr lang="en-US" dirty="0"/>
          </a:p>
          <a:p>
            <a:r>
              <a:rPr lang="en-US" dirty="0"/>
              <a:t>IOC (inversion of control): don’t make class depends on other class make them loosely coupled by applying </a:t>
            </a:r>
            <a:r>
              <a:rPr lang="en-US" sz="2400" b="1" dirty="0">
                <a:solidFill>
                  <a:srgbClr val="FF0000"/>
                </a:solidFill>
              </a:rPr>
              <a:t>Dependency inversion principle</a:t>
            </a:r>
            <a:r>
              <a:rPr lang="en-US" sz="2400" dirty="0"/>
              <a:t> </a:t>
            </a:r>
            <a:r>
              <a:rPr lang="en-US" dirty="0"/>
              <a:t>and </a:t>
            </a:r>
            <a:r>
              <a:rPr lang="en-US" sz="2400" b="1" dirty="0">
                <a:solidFill>
                  <a:srgbClr val="FF0000"/>
                </a:solidFill>
              </a:rPr>
              <a:t>dependency injection design pattern</a:t>
            </a:r>
            <a:endParaRPr lang="en-US" sz="2800" b="1" dirty="0">
              <a:solidFill>
                <a:srgbClr val="FF0000"/>
              </a:solidFill>
            </a:endParaRPr>
          </a:p>
          <a:p>
            <a:endParaRPr lang="en-US" dirty="0"/>
          </a:p>
        </p:txBody>
      </p:sp>
      <p:pic>
        <p:nvPicPr>
          <p:cNvPr id="5" name="Picture 4">
            <a:extLst>
              <a:ext uri="{FF2B5EF4-FFF2-40B4-BE49-F238E27FC236}">
                <a16:creationId xmlns:a16="http://schemas.microsoft.com/office/drawing/2014/main" id="{5FDCB37D-9513-81EB-5953-18BAB970B996}"/>
              </a:ext>
            </a:extLst>
          </p:cNvPr>
          <p:cNvPicPr>
            <a:picLocks noChangeAspect="1"/>
          </p:cNvPicPr>
          <p:nvPr/>
        </p:nvPicPr>
        <p:blipFill>
          <a:blip r:embed="rId2"/>
          <a:stretch>
            <a:fillRect/>
          </a:stretch>
        </p:blipFill>
        <p:spPr>
          <a:xfrm>
            <a:off x="913794" y="3924804"/>
            <a:ext cx="4860113" cy="1826469"/>
          </a:xfrm>
          <a:prstGeom prst="rect">
            <a:avLst/>
          </a:prstGeom>
        </p:spPr>
      </p:pic>
    </p:spTree>
    <p:extLst>
      <p:ext uri="{BB962C8B-B14F-4D97-AF65-F5344CB8AC3E}">
        <p14:creationId xmlns:p14="http://schemas.microsoft.com/office/powerpoint/2010/main" val="36125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DF8F8-9D12-93AA-E599-E570AB737A68}"/>
              </a:ext>
            </a:extLst>
          </p:cNvPr>
          <p:cNvSpPr>
            <a:spLocks noGrp="1"/>
          </p:cNvSpPr>
          <p:nvPr>
            <p:ph type="title"/>
          </p:nvPr>
        </p:nvSpPr>
        <p:spPr>
          <a:xfrm>
            <a:off x="913774" y="0"/>
            <a:ext cx="10353761" cy="804421"/>
          </a:xfrm>
        </p:spPr>
        <p:txBody>
          <a:bodyPr/>
          <a:lstStyle/>
          <a:p>
            <a:r>
              <a:rPr lang="en-US" dirty="0"/>
              <a:t>ASP.net core</a:t>
            </a:r>
          </a:p>
        </p:txBody>
      </p:sp>
      <p:graphicFrame>
        <p:nvGraphicFramePr>
          <p:cNvPr id="4" name="Content Placeholder 3">
            <a:extLst>
              <a:ext uri="{FF2B5EF4-FFF2-40B4-BE49-F238E27FC236}">
                <a16:creationId xmlns:a16="http://schemas.microsoft.com/office/drawing/2014/main" id="{9114EA09-CF87-06B6-51CF-E18D9CAB3FA9}"/>
              </a:ext>
            </a:extLst>
          </p:cNvPr>
          <p:cNvGraphicFramePr>
            <a:graphicFrameLocks noGrp="1"/>
          </p:cNvGraphicFramePr>
          <p:nvPr>
            <p:ph sz="quarter" idx="13"/>
            <p:extLst>
              <p:ext uri="{D42A27DB-BD31-4B8C-83A1-F6EECF244321}">
                <p14:modId xmlns:p14="http://schemas.microsoft.com/office/powerpoint/2010/main" val="2135654574"/>
              </p:ext>
            </p:extLst>
          </p:nvPr>
        </p:nvGraphicFramePr>
        <p:xfrm>
          <a:off x="913775" y="2262433"/>
          <a:ext cx="9945904" cy="35008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a:extLst>
              <a:ext uri="{FF2B5EF4-FFF2-40B4-BE49-F238E27FC236}">
                <a16:creationId xmlns:a16="http://schemas.microsoft.com/office/drawing/2014/main" id="{6EF7C5DD-C464-DAA1-2030-93C99296B77C}"/>
              </a:ext>
            </a:extLst>
          </p:cNvPr>
          <p:cNvSpPr txBox="1">
            <a:spLocks/>
          </p:cNvSpPr>
          <p:nvPr/>
        </p:nvSpPr>
        <p:spPr>
          <a:xfrm>
            <a:off x="998615" y="804420"/>
            <a:ext cx="10353761" cy="17031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pPr algn="l"/>
            <a:r>
              <a:rPr lang="en-US" sz="2400" dirty="0"/>
              <a:t>ASP.net core help us to make</a:t>
            </a:r>
          </a:p>
        </p:txBody>
      </p:sp>
    </p:spTree>
    <p:extLst>
      <p:ext uri="{BB962C8B-B14F-4D97-AF65-F5344CB8AC3E}">
        <p14:creationId xmlns:p14="http://schemas.microsoft.com/office/powerpoint/2010/main" val="42435055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C56BF-0430-9765-F716-023713CA1E4B}"/>
              </a:ext>
            </a:extLst>
          </p:cNvPr>
          <p:cNvSpPr>
            <a:spLocks noGrp="1"/>
          </p:cNvSpPr>
          <p:nvPr>
            <p:ph type="title"/>
          </p:nvPr>
        </p:nvSpPr>
        <p:spPr>
          <a:xfrm>
            <a:off x="94269" y="120978"/>
            <a:ext cx="12003461" cy="661447"/>
          </a:xfrm>
        </p:spPr>
        <p:txBody>
          <a:bodyPr>
            <a:normAutofit fontScale="90000"/>
          </a:bodyPr>
          <a:lstStyle/>
          <a:p>
            <a:r>
              <a:rPr lang="en-US" dirty="0"/>
              <a:t>How MVC support dependency injection &amp; IOC </a:t>
            </a:r>
          </a:p>
        </p:txBody>
      </p:sp>
      <p:sp>
        <p:nvSpPr>
          <p:cNvPr id="3" name="Content Placeholder 2">
            <a:extLst>
              <a:ext uri="{FF2B5EF4-FFF2-40B4-BE49-F238E27FC236}">
                <a16:creationId xmlns:a16="http://schemas.microsoft.com/office/drawing/2014/main" id="{8C34077C-BBF5-2D2F-75F4-FE1088B16EB7}"/>
              </a:ext>
            </a:extLst>
          </p:cNvPr>
          <p:cNvSpPr>
            <a:spLocks noGrp="1"/>
          </p:cNvSpPr>
          <p:nvPr>
            <p:ph sz="quarter" idx="13"/>
          </p:nvPr>
        </p:nvSpPr>
        <p:spPr>
          <a:xfrm>
            <a:off x="94269" y="782425"/>
            <a:ext cx="11896626" cy="5954597"/>
          </a:xfrm>
        </p:spPr>
        <p:txBody>
          <a:bodyPr/>
          <a:lstStyle/>
          <a:p>
            <a:r>
              <a:rPr lang="en-US" dirty="0"/>
              <a:t>Models:  there is two types of classes exists in Models Folder</a:t>
            </a:r>
          </a:p>
          <a:p>
            <a:pPr marL="800100" lvl="1" indent="-342900">
              <a:buFont typeface="+mj-lt"/>
              <a:buAutoNum type="arabicPeriod"/>
            </a:pPr>
            <a:r>
              <a:rPr lang="en-US" sz="2000" b="1" dirty="0">
                <a:solidFill>
                  <a:srgbClr val="FF0000"/>
                </a:solidFill>
              </a:rPr>
              <a:t>class that map on table, </a:t>
            </a:r>
          </a:p>
          <a:p>
            <a:pPr marL="800100" lvl="1" indent="-342900">
              <a:buFont typeface="+mj-lt"/>
              <a:buAutoNum type="arabicPeriod"/>
            </a:pPr>
            <a:r>
              <a:rPr lang="en-US" sz="2000" b="1" dirty="0">
                <a:solidFill>
                  <a:srgbClr val="FF0000"/>
                </a:solidFill>
              </a:rPr>
              <a:t>business logic [operations] class</a:t>
            </a:r>
          </a:p>
          <a:p>
            <a:r>
              <a:rPr lang="en-US" sz="1800" dirty="0"/>
              <a:t>We need  </a:t>
            </a:r>
            <a:r>
              <a:rPr lang="en-US" sz="1800" b="1" dirty="0">
                <a:solidFill>
                  <a:srgbClr val="FF0000"/>
                </a:solidFill>
              </a:rPr>
              <a:t>business logic layer </a:t>
            </a:r>
            <a:r>
              <a:rPr lang="en-US" sz="1800" b="1" dirty="0"/>
              <a:t>to not write the data access code inside the controller , as if we do that we consider violate one of main target of MVC (separate of concern) and violate DRY principle </a:t>
            </a:r>
          </a:p>
          <a:p>
            <a:r>
              <a:rPr lang="en-US" dirty="0"/>
              <a:t>We will call Business logic BL as Repository which includes the operations of model, So we will make a repository for each model to achieve the single responsibility</a:t>
            </a:r>
          </a:p>
          <a:p>
            <a:r>
              <a:rPr lang="en-US" dirty="0"/>
              <a:t> so instead of wring the code in controller you will make repository contains all operations and call it in controller</a:t>
            </a:r>
          </a:p>
        </p:txBody>
      </p:sp>
      <p:pic>
        <p:nvPicPr>
          <p:cNvPr id="5" name="Picture 4">
            <a:extLst>
              <a:ext uri="{FF2B5EF4-FFF2-40B4-BE49-F238E27FC236}">
                <a16:creationId xmlns:a16="http://schemas.microsoft.com/office/drawing/2014/main" id="{BE947DB9-97DE-75A9-759F-58FD7836B62C}"/>
              </a:ext>
            </a:extLst>
          </p:cNvPr>
          <p:cNvPicPr>
            <a:picLocks noChangeAspect="1"/>
          </p:cNvPicPr>
          <p:nvPr/>
        </p:nvPicPr>
        <p:blipFill>
          <a:blip r:embed="rId2"/>
          <a:stretch>
            <a:fillRect/>
          </a:stretch>
        </p:blipFill>
        <p:spPr>
          <a:xfrm>
            <a:off x="4806470" y="4279795"/>
            <a:ext cx="3837910" cy="2260687"/>
          </a:xfrm>
          <a:prstGeom prst="rect">
            <a:avLst/>
          </a:prstGeom>
        </p:spPr>
      </p:pic>
    </p:spTree>
    <p:extLst>
      <p:ext uri="{BB962C8B-B14F-4D97-AF65-F5344CB8AC3E}">
        <p14:creationId xmlns:p14="http://schemas.microsoft.com/office/powerpoint/2010/main" val="34078947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F943C-F916-0360-BD9A-2C51EFA157AA}"/>
              </a:ext>
            </a:extLst>
          </p:cNvPr>
          <p:cNvSpPr>
            <a:spLocks noGrp="1"/>
          </p:cNvSpPr>
          <p:nvPr>
            <p:ph type="title"/>
          </p:nvPr>
        </p:nvSpPr>
        <p:spPr>
          <a:xfrm>
            <a:off x="8323384" y="437743"/>
            <a:ext cx="3687394" cy="2654249"/>
          </a:xfrm>
        </p:spPr>
        <p:txBody>
          <a:bodyPr>
            <a:normAutofit/>
          </a:bodyPr>
          <a:lstStyle/>
          <a:p>
            <a:r>
              <a:rPr lang="en-US" sz="2800" dirty="0"/>
              <a:t>How MVC support dependency injection &amp; IOC</a:t>
            </a:r>
            <a:br>
              <a:rPr lang="en-US" sz="2800" dirty="0"/>
            </a:br>
            <a:r>
              <a:rPr lang="en-US" sz="2800" dirty="0"/>
              <a:t>[cont.]</a:t>
            </a:r>
          </a:p>
        </p:txBody>
      </p:sp>
      <p:sp>
        <p:nvSpPr>
          <p:cNvPr id="15" name="Rectangle 1">
            <a:extLst>
              <a:ext uri="{FF2B5EF4-FFF2-40B4-BE49-F238E27FC236}">
                <a16:creationId xmlns:a16="http://schemas.microsoft.com/office/drawing/2014/main" id="{7F74A2E2-3D02-2063-98FE-805697A12981}"/>
              </a:ext>
            </a:extLst>
          </p:cNvPr>
          <p:cNvSpPr>
            <a:spLocks noGrp="1" noChangeArrowheads="1"/>
          </p:cNvSpPr>
          <p:nvPr>
            <p:ph sz="quarter" idx="13"/>
          </p:nvPr>
        </p:nvSpPr>
        <p:spPr bwMode="auto">
          <a:xfrm>
            <a:off x="103695" y="311754"/>
            <a:ext cx="7963537" cy="62426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buNone/>
            </a:pPr>
            <a:r>
              <a:rPr lang="en-US" sz="1200" dirty="0">
                <a:solidFill>
                  <a:srgbClr val="0000FF"/>
                </a:solidFill>
                <a:latin typeface="Cascadia Mono" panose="020B0609020000020004" pitchFamily="49" charset="0"/>
              </a:rPr>
              <a:t>public</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class</a:t>
            </a:r>
            <a:r>
              <a:rPr lang="en-US" sz="1200" dirty="0">
                <a:solidFill>
                  <a:srgbClr val="000000"/>
                </a:solidFill>
                <a:latin typeface="Cascadia Mono" panose="020B0609020000020004" pitchFamily="49" charset="0"/>
              </a:rPr>
              <a:t> </a:t>
            </a:r>
            <a:r>
              <a:rPr lang="en-US" sz="1200" dirty="0" err="1">
                <a:solidFill>
                  <a:srgbClr val="2B91AF"/>
                </a:solidFill>
                <a:latin typeface="Cascadia Mono" panose="020B0609020000020004" pitchFamily="49" charset="0"/>
              </a:rPr>
              <a:t>EmployeeRepository</a:t>
            </a:r>
            <a:endParaRPr lang="en-US" sz="1200" dirty="0">
              <a:solidFill>
                <a:srgbClr val="000000"/>
              </a:solidFill>
              <a:latin typeface="Cascadia Mono" panose="020B0609020000020004" pitchFamily="49" charset="0"/>
            </a:endParaRPr>
          </a:p>
          <a:p>
            <a:pPr marL="0" indent="0">
              <a:buNone/>
            </a:pPr>
            <a:r>
              <a:rPr lang="en-US" sz="1200" dirty="0">
                <a:solidFill>
                  <a:srgbClr val="000000"/>
                </a:solidFill>
                <a:latin typeface="Cascadia Mono" panose="020B0609020000020004" pitchFamily="49" charset="0"/>
              </a:rPr>
              <a:t>{</a:t>
            </a:r>
          </a:p>
          <a:p>
            <a:pPr marL="0" indent="0">
              <a:buNone/>
            </a:pPr>
            <a:r>
              <a:rPr lang="en-US" sz="1200" dirty="0">
                <a:solidFill>
                  <a:srgbClr val="000000"/>
                </a:solidFill>
                <a:latin typeface="Cascadia Mono" panose="020B0609020000020004" pitchFamily="49" charset="0"/>
              </a:rPr>
              <a:t>    appContext context;</a:t>
            </a:r>
          </a:p>
          <a:p>
            <a:pPr marL="0" indent="0">
              <a:buNone/>
            </a:pP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public</a:t>
            </a:r>
            <a:r>
              <a:rPr lang="en-US" sz="1200" dirty="0">
                <a:solidFill>
                  <a:srgbClr val="000000"/>
                </a:solidFill>
                <a:latin typeface="Cascadia Mono" panose="020B0609020000020004" pitchFamily="49" charset="0"/>
              </a:rPr>
              <a:t> </a:t>
            </a:r>
            <a:r>
              <a:rPr lang="en-US" sz="1200" dirty="0" err="1">
                <a:solidFill>
                  <a:srgbClr val="2B91AF"/>
                </a:solidFill>
                <a:latin typeface="Cascadia Mono" panose="020B0609020000020004" pitchFamily="49" charset="0"/>
              </a:rPr>
              <a:t>CourseRepository</a:t>
            </a:r>
            <a:r>
              <a:rPr lang="en-US" sz="1200" dirty="0">
                <a:solidFill>
                  <a:srgbClr val="000000"/>
                </a:solidFill>
                <a:latin typeface="Cascadia Mono" panose="020B0609020000020004" pitchFamily="49" charset="0"/>
              </a:rPr>
              <a:t>()</a:t>
            </a:r>
          </a:p>
          <a:p>
            <a:pPr marL="0" indent="0">
              <a:buNone/>
            </a:pPr>
            <a:r>
              <a:rPr lang="en-US" sz="1200" dirty="0">
                <a:solidFill>
                  <a:srgbClr val="000000"/>
                </a:solidFill>
                <a:latin typeface="Cascadia Mono" panose="020B0609020000020004" pitchFamily="49" charset="0"/>
              </a:rPr>
              <a:t>    {    </a:t>
            </a:r>
            <a:r>
              <a:rPr lang="en-US" sz="1200" dirty="0" err="1">
                <a:solidFill>
                  <a:srgbClr val="0000FF"/>
                </a:solidFill>
                <a:latin typeface="Cascadia Mono" panose="020B0609020000020004" pitchFamily="49" charset="0"/>
              </a:rPr>
              <a:t>this</a:t>
            </a:r>
            <a:r>
              <a:rPr lang="en-US" sz="1200" dirty="0" err="1">
                <a:solidFill>
                  <a:srgbClr val="000000"/>
                </a:solidFill>
                <a:latin typeface="Cascadia Mono" panose="020B0609020000020004" pitchFamily="49" charset="0"/>
              </a:rPr>
              <a:t>.context</a:t>
            </a:r>
            <a:r>
              <a:rPr lang="en-US" sz="1200" dirty="0">
                <a:solidFill>
                  <a:srgbClr val="000000"/>
                </a:solidFill>
                <a:latin typeface="Cascadia Mono" panose="020B0609020000020004" pitchFamily="49" charset="0"/>
              </a:rPr>
              <a:t> = new appContext(); }</a:t>
            </a:r>
          </a:p>
          <a:p>
            <a:pPr marL="0" indent="0">
              <a:buNone/>
            </a:pP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public</a:t>
            </a:r>
            <a:r>
              <a:rPr lang="en-US" sz="1200" dirty="0">
                <a:solidFill>
                  <a:srgbClr val="000000"/>
                </a:solidFill>
                <a:latin typeface="Cascadia Mono" panose="020B0609020000020004" pitchFamily="49" charset="0"/>
              </a:rPr>
              <a:t> List&lt;Employee&gt; </a:t>
            </a:r>
            <a:r>
              <a:rPr lang="en-US" sz="1200" dirty="0" err="1">
                <a:solidFill>
                  <a:srgbClr val="000000"/>
                </a:solidFill>
                <a:latin typeface="Cascadia Mono" panose="020B0609020000020004" pitchFamily="49" charset="0"/>
              </a:rPr>
              <a:t>GetAll</a:t>
            </a:r>
            <a:r>
              <a:rPr lang="en-US" sz="1200" dirty="0">
                <a:solidFill>
                  <a:srgbClr val="000000"/>
                </a:solidFill>
                <a:latin typeface="Cascadia Mono" panose="020B0609020000020004" pitchFamily="49" charset="0"/>
              </a:rPr>
              <a:t>()</a:t>
            </a:r>
          </a:p>
          <a:p>
            <a:pPr marL="0" indent="0">
              <a:buNone/>
            </a:pPr>
            <a:r>
              <a:rPr lang="en-US" sz="1200" dirty="0">
                <a:solidFill>
                  <a:srgbClr val="000000"/>
                </a:solidFill>
                <a:latin typeface="Cascadia Mono" panose="020B0609020000020004" pitchFamily="49" charset="0"/>
              </a:rPr>
              <a:t>    {   </a:t>
            </a:r>
            <a:r>
              <a:rPr lang="en-US" sz="1200" dirty="0">
                <a:solidFill>
                  <a:srgbClr val="0000FF"/>
                </a:solidFill>
                <a:latin typeface="Cascadia Mono" panose="020B0609020000020004" pitchFamily="49" charset="0"/>
              </a:rPr>
              <a:t>return</a:t>
            </a:r>
            <a:r>
              <a:rPr lang="en-US" sz="1200" dirty="0">
                <a:solidFill>
                  <a:srgbClr val="000000"/>
                </a:solidFill>
                <a:latin typeface="Cascadia Mono" panose="020B0609020000020004" pitchFamily="49" charset="0"/>
              </a:rPr>
              <a:t> </a:t>
            </a:r>
            <a:r>
              <a:rPr lang="en-US" sz="1200" dirty="0" err="1">
                <a:solidFill>
                  <a:srgbClr val="000000"/>
                </a:solidFill>
                <a:latin typeface="Cascadia Mono" panose="020B0609020000020004" pitchFamily="49" charset="0"/>
              </a:rPr>
              <a:t>context.Employees.ToList</a:t>
            </a:r>
            <a:r>
              <a:rPr lang="en-US" sz="1200" dirty="0">
                <a:solidFill>
                  <a:srgbClr val="000000"/>
                </a:solidFill>
                <a:latin typeface="Cascadia Mono" panose="020B0609020000020004" pitchFamily="49" charset="0"/>
              </a:rPr>
              <a:t>();}</a:t>
            </a:r>
          </a:p>
          <a:p>
            <a:pPr marL="0" indent="0">
              <a:buNone/>
            </a:pP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public</a:t>
            </a:r>
            <a:r>
              <a:rPr lang="en-US" sz="1200" dirty="0">
                <a:solidFill>
                  <a:srgbClr val="000000"/>
                </a:solidFill>
                <a:latin typeface="Cascadia Mono" panose="020B0609020000020004" pitchFamily="49" charset="0"/>
              </a:rPr>
              <a:t> Course </a:t>
            </a:r>
            <a:r>
              <a:rPr lang="en-US" sz="1200" dirty="0" err="1">
                <a:solidFill>
                  <a:srgbClr val="000000"/>
                </a:solidFill>
                <a:latin typeface="Cascadia Mono" panose="020B0609020000020004" pitchFamily="49" charset="0"/>
              </a:rPr>
              <a:t>GetEmployee</a:t>
            </a:r>
            <a:r>
              <a:rPr lang="en-US" sz="1200" dirty="0">
                <a:solidFill>
                  <a:srgbClr val="000000"/>
                </a:solidFill>
                <a:latin typeface="Cascadia Mono" panose="020B0609020000020004" pitchFamily="49" charset="0"/>
              </a:rPr>
              <a:t>(</a:t>
            </a:r>
            <a:r>
              <a:rPr lang="en-US" sz="1200" dirty="0">
                <a:solidFill>
                  <a:srgbClr val="0000FF"/>
                </a:solidFill>
                <a:latin typeface="Cascadia Mono" panose="020B0609020000020004" pitchFamily="49" charset="0"/>
              </a:rPr>
              <a:t>int</a:t>
            </a:r>
            <a:r>
              <a:rPr lang="en-US" sz="1200" dirty="0">
                <a:solidFill>
                  <a:srgbClr val="000000"/>
                </a:solidFill>
                <a:latin typeface="Cascadia Mono" panose="020B0609020000020004" pitchFamily="49" charset="0"/>
              </a:rPr>
              <a:t> id)</a:t>
            </a:r>
          </a:p>
          <a:p>
            <a:pPr marL="0" indent="0">
              <a:buNone/>
            </a:pPr>
            <a:r>
              <a:rPr lang="en-US" sz="1200" dirty="0">
                <a:solidFill>
                  <a:srgbClr val="000000"/>
                </a:solidFill>
                <a:latin typeface="Cascadia Mono" panose="020B0609020000020004" pitchFamily="49" charset="0"/>
              </a:rPr>
              <a:t>    {     </a:t>
            </a:r>
            <a:r>
              <a:rPr lang="en-US" sz="1200" dirty="0">
                <a:solidFill>
                  <a:srgbClr val="0000FF"/>
                </a:solidFill>
                <a:latin typeface="Cascadia Mono" panose="020B0609020000020004" pitchFamily="49" charset="0"/>
              </a:rPr>
              <a:t>return</a:t>
            </a:r>
            <a:r>
              <a:rPr lang="en-US" sz="1200" dirty="0">
                <a:solidFill>
                  <a:srgbClr val="000000"/>
                </a:solidFill>
                <a:latin typeface="Cascadia Mono" panose="020B0609020000020004" pitchFamily="49" charset="0"/>
              </a:rPr>
              <a:t> </a:t>
            </a:r>
            <a:r>
              <a:rPr lang="en-US" sz="1200" dirty="0" err="1">
                <a:solidFill>
                  <a:srgbClr val="000000"/>
                </a:solidFill>
                <a:latin typeface="Cascadia Mono" panose="020B0609020000020004" pitchFamily="49" charset="0"/>
              </a:rPr>
              <a:t>context.Employees.FirstOrDefault</a:t>
            </a:r>
            <a:r>
              <a:rPr lang="en-US" sz="1200" dirty="0">
                <a:solidFill>
                  <a:srgbClr val="000000"/>
                </a:solidFill>
                <a:latin typeface="Cascadia Mono" panose="020B0609020000020004" pitchFamily="49" charset="0"/>
              </a:rPr>
              <a:t>(c =&gt; </a:t>
            </a:r>
            <a:r>
              <a:rPr lang="en-US" sz="1200" dirty="0" err="1">
                <a:solidFill>
                  <a:srgbClr val="000000"/>
                </a:solidFill>
                <a:latin typeface="Cascadia Mono" panose="020B0609020000020004" pitchFamily="49" charset="0"/>
              </a:rPr>
              <a:t>c.Employee_id</a:t>
            </a:r>
            <a:r>
              <a:rPr lang="en-US" sz="1200" dirty="0">
                <a:solidFill>
                  <a:srgbClr val="000000"/>
                </a:solidFill>
                <a:latin typeface="Cascadia Mono" panose="020B0609020000020004" pitchFamily="49" charset="0"/>
              </a:rPr>
              <a:t> == id);  }</a:t>
            </a:r>
          </a:p>
          <a:p>
            <a:pPr marL="0" indent="0">
              <a:buNone/>
            </a:pP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public</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void</a:t>
            </a:r>
            <a:r>
              <a:rPr lang="en-US" sz="1200" dirty="0">
                <a:solidFill>
                  <a:srgbClr val="000000"/>
                </a:solidFill>
                <a:latin typeface="Cascadia Mono" panose="020B0609020000020004" pitchFamily="49" charset="0"/>
              </a:rPr>
              <a:t> Insert(Employee employee)</a:t>
            </a:r>
          </a:p>
          <a:p>
            <a:pPr marL="0" indent="0">
              <a:buNone/>
            </a:pPr>
            <a:r>
              <a:rPr lang="en-US" sz="1200" dirty="0">
                <a:solidFill>
                  <a:srgbClr val="000000"/>
                </a:solidFill>
                <a:latin typeface="Cascadia Mono" panose="020B0609020000020004" pitchFamily="49" charset="0"/>
              </a:rPr>
              <a:t>    {    </a:t>
            </a:r>
            <a:r>
              <a:rPr lang="en-US" sz="1200" dirty="0" err="1">
                <a:solidFill>
                  <a:srgbClr val="000000"/>
                </a:solidFill>
                <a:latin typeface="Cascadia Mono" panose="020B0609020000020004" pitchFamily="49" charset="0"/>
              </a:rPr>
              <a:t>context.Add</a:t>
            </a:r>
            <a:r>
              <a:rPr lang="en-US" sz="1200" dirty="0">
                <a:solidFill>
                  <a:srgbClr val="000000"/>
                </a:solidFill>
                <a:latin typeface="Cascadia Mono" panose="020B0609020000020004" pitchFamily="49" charset="0"/>
              </a:rPr>
              <a:t>(employee);  }</a:t>
            </a:r>
          </a:p>
          <a:p>
            <a:pPr marL="0" indent="0">
              <a:buNone/>
            </a:pP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public</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void</a:t>
            </a:r>
            <a:r>
              <a:rPr lang="en-US" sz="1200" dirty="0">
                <a:solidFill>
                  <a:srgbClr val="000000"/>
                </a:solidFill>
                <a:latin typeface="Cascadia Mono" panose="020B0609020000020004" pitchFamily="49" charset="0"/>
              </a:rPr>
              <a:t> Update(Employee employee)</a:t>
            </a:r>
          </a:p>
          <a:p>
            <a:pPr marL="0" indent="0">
              <a:buNone/>
            </a:pPr>
            <a:r>
              <a:rPr lang="en-US" sz="1200" dirty="0">
                <a:solidFill>
                  <a:srgbClr val="000000"/>
                </a:solidFill>
                <a:latin typeface="Cascadia Mono" panose="020B0609020000020004" pitchFamily="49" charset="0"/>
              </a:rPr>
              <a:t>    {        </a:t>
            </a:r>
            <a:r>
              <a:rPr lang="en-US" sz="1200" dirty="0" err="1">
                <a:solidFill>
                  <a:srgbClr val="000000"/>
                </a:solidFill>
                <a:latin typeface="Cascadia Mono" panose="020B0609020000020004" pitchFamily="49" charset="0"/>
              </a:rPr>
              <a:t>context.Update</a:t>
            </a:r>
            <a:r>
              <a:rPr lang="en-US" sz="1200" dirty="0">
                <a:solidFill>
                  <a:srgbClr val="000000"/>
                </a:solidFill>
                <a:latin typeface="Cascadia Mono" panose="020B0609020000020004" pitchFamily="49" charset="0"/>
              </a:rPr>
              <a:t>(employee);  }</a:t>
            </a:r>
          </a:p>
          <a:p>
            <a:pPr marL="0" indent="0">
              <a:buNone/>
            </a:pP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public</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void</a:t>
            </a:r>
            <a:r>
              <a:rPr lang="en-US" sz="1200" dirty="0">
                <a:solidFill>
                  <a:srgbClr val="000000"/>
                </a:solidFill>
                <a:latin typeface="Cascadia Mono" panose="020B0609020000020004" pitchFamily="49" charset="0"/>
              </a:rPr>
              <a:t> Delete(</a:t>
            </a:r>
            <a:r>
              <a:rPr lang="en-US" sz="1200" dirty="0">
                <a:solidFill>
                  <a:srgbClr val="0000FF"/>
                </a:solidFill>
                <a:latin typeface="Cascadia Mono" panose="020B0609020000020004" pitchFamily="49" charset="0"/>
              </a:rPr>
              <a:t>int</a:t>
            </a:r>
            <a:r>
              <a:rPr lang="en-US" sz="1200" dirty="0">
                <a:solidFill>
                  <a:srgbClr val="000000"/>
                </a:solidFill>
                <a:latin typeface="Cascadia Mono" panose="020B0609020000020004" pitchFamily="49" charset="0"/>
              </a:rPr>
              <a:t> id)</a:t>
            </a:r>
          </a:p>
          <a:p>
            <a:pPr marL="0" indent="0">
              <a:buNone/>
            </a:pPr>
            <a:r>
              <a:rPr lang="en-US" sz="1200" dirty="0">
                <a:solidFill>
                  <a:srgbClr val="000000"/>
                </a:solidFill>
                <a:latin typeface="Cascadia Mono" panose="020B0609020000020004" pitchFamily="49" charset="0"/>
              </a:rPr>
              <a:t>    { Employee </a:t>
            </a:r>
            <a:r>
              <a:rPr lang="en-US" sz="1200" dirty="0" err="1">
                <a:solidFill>
                  <a:srgbClr val="000000"/>
                </a:solidFill>
                <a:latin typeface="Cascadia Mono" panose="020B0609020000020004" pitchFamily="49" charset="0"/>
              </a:rPr>
              <a:t>employee</a:t>
            </a:r>
            <a:r>
              <a:rPr lang="en-US" sz="1200" dirty="0">
                <a:solidFill>
                  <a:srgbClr val="000000"/>
                </a:solidFill>
                <a:latin typeface="Cascadia Mono" panose="020B0609020000020004" pitchFamily="49" charset="0"/>
              </a:rPr>
              <a:t> = </a:t>
            </a:r>
            <a:r>
              <a:rPr lang="en-US" sz="1200" dirty="0" err="1">
                <a:solidFill>
                  <a:srgbClr val="000000"/>
                </a:solidFill>
                <a:latin typeface="Cascadia Mono" panose="020B0609020000020004" pitchFamily="49" charset="0"/>
              </a:rPr>
              <a:t>GetEmployee</a:t>
            </a:r>
            <a:r>
              <a:rPr lang="en-US" sz="1200" dirty="0">
                <a:solidFill>
                  <a:srgbClr val="000000"/>
                </a:solidFill>
                <a:latin typeface="Cascadia Mono" panose="020B0609020000020004" pitchFamily="49" charset="0"/>
              </a:rPr>
              <a:t>(id); </a:t>
            </a:r>
            <a:r>
              <a:rPr lang="en-US" sz="1200" dirty="0" err="1">
                <a:solidFill>
                  <a:srgbClr val="000000"/>
                </a:solidFill>
                <a:latin typeface="Cascadia Mono" panose="020B0609020000020004" pitchFamily="49" charset="0"/>
              </a:rPr>
              <a:t>context.Remove</a:t>
            </a:r>
            <a:r>
              <a:rPr lang="en-US" sz="1200" dirty="0">
                <a:solidFill>
                  <a:srgbClr val="000000"/>
                </a:solidFill>
                <a:latin typeface="Cascadia Mono" panose="020B0609020000020004" pitchFamily="49" charset="0"/>
              </a:rPr>
              <a:t>(employee);  }</a:t>
            </a:r>
          </a:p>
          <a:p>
            <a:pPr marL="0" indent="0">
              <a:buNone/>
            </a:pP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public</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int</a:t>
            </a:r>
            <a:r>
              <a:rPr lang="en-US" sz="1200" dirty="0">
                <a:solidFill>
                  <a:srgbClr val="000000"/>
                </a:solidFill>
                <a:latin typeface="Cascadia Mono" panose="020B0609020000020004" pitchFamily="49" charset="0"/>
              </a:rPr>
              <a:t> Save()</a:t>
            </a:r>
          </a:p>
          <a:p>
            <a:pPr marL="0" indent="0">
              <a:buNone/>
            </a:pPr>
            <a:r>
              <a:rPr lang="en-US" sz="1200" dirty="0">
                <a:solidFill>
                  <a:srgbClr val="000000"/>
                </a:solidFill>
                <a:latin typeface="Cascadia Mono" panose="020B0609020000020004" pitchFamily="49" charset="0"/>
              </a:rPr>
              <a:t>    { </a:t>
            </a:r>
            <a:r>
              <a:rPr lang="en-US" sz="1200" dirty="0">
                <a:solidFill>
                  <a:srgbClr val="0000FF"/>
                </a:solidFill>
                <a:latin typeface="Cascadia Mono" panose="020B0609020000020004" pitchFamily="49" charset="0"/>
              </a:rPr>
              <a:t>return</a:t>
            </a:r>
            <a:r>
              <a:rPr lang="en-US" sz="1200" dirty="0">
                <a:solidFill>
                  <a:srgbClr val="000000"/>
                </a:solidFill>
                <a:latin typeface="Cascadia Mono" panose="020B0609020000020004" pitchFamily="49" charset="0"/>
              </a:rPr>
              <a:t> context.SaveChanges(); }</a:t>
            </a:r>
          </a:p>
          <a:p>
            <a:pPr marL="0" indent="0">
              <a:buNone/>
            </a:pPr>
            <a:r>
              <a:rPr lang="en-US" sz="1200" dirty="0">
                <a:solidFill>
                  <a:srgbClr val="000000"/>
                </a:solidFill>
                <a:latin typeface="Cascadia Mono" panose="020B0609020000020004" pitchFamily="49" charset="0"/>
              </a:rPr>
              <a: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12" name="Title 1">
            <a:extLst>
              <a:ext uri="{FF2B5EF4-FFF2-40B4-BE49-F238E27FC236}">
                <a16:creationId xmlns:a16="http://schemas.microsoft.com/office/drawing/2014/main" id="{03E9F062-80B4-2229-8247-62B381B9F775}"/>
              </a:ext>
            </a:extLst>
          </p:cNvPr>
          <p:cNvSpPr txBox="1">
            <a:spLocks/>
          </p:cNvSpPr>
          <p:nvPr/>
        </p:nvSpPr>
        <p:spPr>
          <a:xfrm>
            <a:off x="8323384" y="2820283"/>
            <a:ext cx="3620378" cy="298588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2800" dirty="0"/>
              <a:t>Here we make Employee repository</a:t>
            </a:r>
          </a:p>
          <a:p>
            <a:r>
              <a:rPr lang="en-US" sz="2800" dirty="0"/>
              <a:t>That will be used in controller</a:t>
            </a:r>
          </a:p>
        </p:txBody>
      </p:sp>
    </p:spTree>
    <p:extLst>
      <p:ext uri="{BB962C8B-B14F-4D97-AF65-F5344CB8AC3E}">
        <p14:creationId xmlns:p14="http://schemas.microsoft.com/office/powerpoint/2010/main" val="11273743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C5FD36-4AFC-17A5-51AF-12A2F8911B44}"/>
              </a:ext>
            </a:extLst>
          </p:cNvPr>
          <p:cNvSpPr>
            <a:spLocks noGrp="1"/>
          </p:cNvSpPr>
          <p:nvPr>
            <p:ph sz="quarter" idx="13"/>
          </p:nvPr>
        </p:nvSpPr>
        <p:spPr>
          <a:xfrm>
            <a:off x="0" y="757828"/>
            <a:ext cx="11277600" cy="6100172"/>
          </a:xfrm>
        </p:spPr>
        <p:txBody>
          <a:bodyPr/>
          <a:lstStyle/>
          <a:p>
            <a:r>
              <a:rPr lang="en-US" dirty="0"/>
              <a:t>Ok we will replace the code inside controller with the methods of repository so we achieve the separation of concern but the dependencies between classes still tight as Employee controller depends on </a:t>
            </a:r>
            <a:r>
              <a:rPr lang="en-US" dirty="0" err="1"/>
              <a:t>EmployeeRespository</a:t>
            </a:r>
            <a:r>
              <a:rPr lang="en-US" dirty="0"/>
              <a:t> and </a:t>
            </a:r>
            <a:r>
              <a:rPr lang="en-US" dirty="0" err="1"/>
              <a:t>DepartmentRespository</a:t>
            </a:r>
            <a:r>
              <a:rPr lang="en-US" dirty="0"/>
              <a:t> so we still need to achieve dependency inversion so we will make this </a:t>
            </a:r>
          </a:p>
        </p:txBody>
      </p:sp>
      <p:sp>
        <p:nvSpPr>
          <p:cNvPr id="5" name="TextBox 4">
            <a:extLst>
              <a:ext uri="{FF2B5EF4-FFF2-40B4-BE49-F238E27FC236}">
                <a16:creationId xmlns:a16="http://schemas.microsoft.com/office/drawing/2014/main" id="{6AF1CDE1-9E8D-F5FF-DA00-6AD4745A10D0}"/>
              </a:ext>
            </a:extLst>
          </p:cNvPr>
          <p:cNvSpPr txBox="1"/>
          <p:nvPr/>
        </p:nvSpPr>
        <p:spPr>
          <a:xfrm>
            <a:off x="411324" y="141526"/>
            <a:ext cx="11368725" cy="461665"/>
          </a:xfrm>
          <a:prstGeom prst="rect">
            <a:avLst/>
          </a:prstGeom>
          <a:noFill/>
        </p:spPr>
        <p:txBody>
          <a:bodyPr wrap="square">
            <a:spAutoFit/>
          </a:bodyPr>
          <a:lstStyle/>
          <a:p>
            <a:r>
              <a:rPr lang="en-US" sz="2400" b="1" dirty="0"/>
              <a:t>How MVC support dependency injection &amp; IOC [cont.]</a:t>
            </a:r>
          </a:p>
        </p:txBody>
      </p:sp>
      <p:pic>
        <p:nvPicPr>
          <p:cNvPr id="9" name="Picture 8">
            <a:extLst>
              <a:ext uri="{FF2B5EF4-FFF2-40B4-BE49-F238E27FC236}">
                <a16:creationId xmlns:a16="http://schemas.microsoft.com/office/drawing/2014/main" id="{BDBC3C56-8CBD-F6E3-F47A-C5DFFBEBCC62}"/>
              </a:ext>
            </a:extLst>
          </p:cNvPr>
          <p:cNvPicPr>
            <a:picLocks noChangeAspect="1"/>
          </p:cNvPicPr>
          <p:nvPr/>
        </p:nvPicPr>
        <p:blipFill>
          <a:blip r:embed="rId2"/>
          <a:stretch>
            <a:fillRect/>
          </a:stretch>
        </p:blipFill>
        <p:spPr>
          <a:xfrm>
            <a:off x="411324" y="2309567"/>
            <a:ext cx="4890250" cy="4548433"/>
          </a:xfrm>
          <a:prstGeom prst="rect">
            <a:avLst/>
          </a:prstGeom>
        </p:spPr>
      </p:pic>
      <p:pic>
        <p:nvPicPr>
          <p:cNvPr id="11" name="Picture 10">
            <a:extLst>
              <a:ext uri="{FF2B5EF4-FFF2-40B4-BE49-F238E27FC236}">
                <a16:creationId xmlns:a16="http://schemas.microsoft.com/office/drawing/2014/main" id="{2ADDE5F7-F97B-EE7B-B20B-C15184E93660}"/>
              </a:ext>
            </a:extLst>
          </p:cNvPr>
          <p:cNvPicPr>
            <a:picLocks noChangeAspect="1"/>
          </p:cNvPicPr>
          <p:nvPr/>
        </p:nvPicPr>
        <p:blipFill>
          <a:blip r:embed="rId3"/>
          <a:stretch>
            <a:fillRect/>
          </a:stretch>
        </p:blipFill>
        <p:spPr>
          <a:xfrm>
            <a:off x="5547073" y="2324100"/>
            <a:ext cx="4958799" cy="4533900"/>
          </a:xfrm>
          <a:prstGeom prst="rect">
            <a:avLst/>
          </a:prstGeom>
        </p:spPr>
      </p:pic>
    </p:spTree>
    <p:extLst>
      <p:ext uri="{BB962C8B-B14F-4D97-AF65-F5344CB8AC3E}">
        <p14:creationId xmlns:p14="http://schemas.microsoft.com/office/powerpoint/2010/main" val="34184897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3379D-8A64-CF4E-54CC-B0D292A3E18E}"/>
              </a:ext>
            </a:extLst>
          </p:cNvPr>
          <p:cNvSpPr>
            <a:spLocks noGrp="1"/>
          </p:cNvSpPr>
          <p:nvPr>
            <p:ph type="title"/>
          </p:nvPr>
        </p:nvSpPr>
        <p:spPr>
          <a:xfrm>
            <a:off x="5713343" y="5406643"/>
            <a:ext cx="6478657" cy="1451357"/>
          </a:xfrm>
        </p:spPr>
        <p:txBody>
          <a:bodyPr>
            <a:normAutofit/>
          </a:bodyPr>
          <a:lstStyle/>
          <a:p>
            <a:pPr algn="l"/>
            <a:r>
              <a:rPr lang="en-US" sz="2000" dirty="0"/>
              <a:t>Here in this controller, we achieved the IOC : as we achieved the Dependency injection and dependency inversion (depend on abstract)</a:t>
            </a:r>
          </a:p>
        </p:txBody>
      </p:sp>
      <p:sp>
        <p:nvSpPr>
          <p:cNvPr id="14" name="Rectangle 1">
            <a:extLst>
              <a:ext uri="{FF2B5EF4-FFF2-40B4-BE49-F238E27FC236}">
                <a16:creationId xmlns:a16="http://schemas.microsoft.com/office/drawing/2014/main" id="{BC1811C5-9B05-76E8-667E-E83EF936AC3B}"/>
              </a:ext>
            </a:extLst>
          </p:cNvPr>
          <p:cNvSpPr txBox="1">
            <a:spLocks noGrp="1" noChangeArrowheads="1"/>
          </p:cNvSpPr>
          <p:nvPr>
            <p:ph sz="quarter" idx="13"/>
          </p:nvPr>
        </p:nvSpPr>
        <p:spPr bwMode="auto">
          <a:xfrm>
            <a:off x="-1076242" y="473094"/>
            <a:ext cx="6624215" cy="59118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spcAft>
                <a:spcPts val="0"/>
              </a:spcAft>
              <a:buFont typeface="Arial" panose="020B0604020202020204" pitchFamily="34" charset="0"/>
              <a:buNone/>
            </a:pPr>
            <a:r>
              <a:rPr lang="en-US" sz="1100" dirty="0">
                <a:solidFill>
                  <a:srgbClr val="0000FF"/>
                </a:solidFill>
                <a:latin typeface="Cascadia Mono" panose="020B0609020000020004" pitchFamily="49" charset="0"/>
              </a:rPr>
              <a:t>public</a:t>
            </a: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class</a:t>
            </a:r>
            <a:r>
              <a:rPr lang="en-US" sz="1100" dirty="0">
                <a:solidFill>
                  <a:srgbClr val="000000"/>
                </a:solidFill>
                <a:latin typeface="Cascadia Mono" panose="020B0609020000020004" pitchFamily="49" charset="0"/>
              </a:rPr>
              <a:t> </a:t>
            </a:r>
            <a:r>
              <a:rPr lang="en-US" sz="1100" dirty="0" err="1">
                <a:solidFill>
                  <a:srgbClr val="2B91AF"/>
                </a:solidFill>
                <a:latin typeface="Cascadia Mono" panose="020B0609020000020004" pitchFamily="49" charset="0"/>
              </a:rPr>
              <a:t>EmployeeRepository</a:t>
            </a:r>
            <a:r>
              <a:rPr lang="en-US" sz="1100" dirty="0">
                <a:solidFill>
                  <a:srgbClr val="000000"/>
                </a:solidFill>
                <a:latin typeface="Cascadia Mono" panose="020B0609020000020004" pitchFamily="49" charset="0"/>
              </a:rPr>
              <a:t> : </a:t>
            </a:r>
            <a:r>
              <a:rPr lang="en-US" sz="1100" dirty="0" err="1">
                <a:solidFill>
                  <a:srgbClr val="000000"/>
                </a:solidFill>
                <a:latin typeface="Cascadia Mono" panose="020B0609020000020004" pitchFamily="49" charset="0"/>
              </a:rPr>
              <a:t>IEmployeeRepository</a:t>
            </a:r>
            <a:endParaRPr lang="en-US" sz="1100" dirty="0">
              <a:solidFill>
                <a:srgbClr val="000000"/>
              </a:solidFill>
              <a:latin typeface="Cascadia Mono" panose="020B0609020000020004" pitchFamily="49" charset="0"/>
            </a:endParaRPr>
          </a:p>
          <a:p>
            <a:pPr marL="0" indent="0">
              <a:spcAft>
                <a:spcPts val="0"/>
              </a:spcAft>
              <a:buFont typeface="Arial" panose="020B0604020202020204" pitchFamily="34" charset="0"/>
              <a:buNone/>
            </a:pPr>
            <a:r>
              <a:rPr lang="en-US" sz="1100" dirty="0">
                <a:solidFill>
                  <a:srgbClr val="000000"/>
                </a:solidFill>
                <a:latin typeface="Cascadia Mono" panose="020B0609020000020004" pitchFamily="49" charset="0"/>
              </a:rPr>
              <a:t>{</a:t>
            </a:r>
          </a:p>
          <a:p>
            <a:pPr marL="0" indent="0">
              <a:spcAft>
                <a:spcPts val="0"/>
              </a:spcAft>
              <a:buFont typeface="Arial" panose="020B0604020202020204" pitchFamily="34" charset="0"/>
              <a:buNone/>
            </a:pPr>
            <a:r>
              <a:rPr lang="en-US" sz="1100" dirty="0">
                <a:solidFill>
                  <a:srgbClr val="000000"/>
                </a:solidFill>
                <a:latin typeface="Cascadia Mono" panose="020B0609020000020004" pitchFamily="49" charset="0"/>
              </a:rPr>
              <a:t>    </a:t>
            </a:r>
            <a:r>
              <a:rPr lang="en-US" sz="1100" dirty="0" err="1">
                <a:solidFill>
                  <a:srgbClr val="000000"/>
                </a:solidFill>
                <a:latin typeface="Cascadia Mono" panose="020B0609020000020004" pitchFamily="49" charset="0"/>
              </a:rPr>
              <a:t>appContext</a:t>
            </a:r>
            <a:r>
              <a:rPr lang="en-US" sz="1100" dirty="0">
                <a:solidFill>
                  <a:srgbClr val="000000"/>
                </a:solidFill>
                <a:latin typeface="Cascadia Mono" panose="020B0609020000020004" pitchFamily="49" charset="0"/>
              </a:rPr>
              <a:t> context;</a:t>
            </a:r>
          </a:p>
          <a:p>
            <a:pPr marL="0" indent="0">
              <a:spcAft>
                <a:spcPts val="0"/>
              </a:spcAft>
              <a:buFont typeface="Arial" panose="020B0604020202020204" pitchFamily="34" charset="0"/>
              <a:buNone/>
            </a:pP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public</a:t>
            </a:r>
            <a:r>
              <a:rPr lang="en-US" sz="1100" dirty="0">
                <a:solidFill>
                  <a:srgbClr val="000000"/>
                </a:solidFill>
                <a:latin typeface="Cascadia Mono" panose="020B0609020000020004" pitchFamily="49" charset="0"/>
              </a:rPr>
              <a:t> </a:t>
            </a:r>
            <a:r>
              <a:rPr lang="en-US" sz="1100" dirty="0" err="1">
                <a:solidFill>
                  <a:srgbClr val="2B91AF"/>
                </a:solidFill>
                <a:latin typeface="Cascadia Mono" panose="020B0609020000020004" pitchFamily="49" charset="0"/>
              </a:rPr>
              <a:t>CourseRepository</a:t>
            </a:r>
            <a:r>
              <a:rPr lang="en-US" sz="1100" dirty="0">
                <a:solidFill>
                  <a:srgbClr val="000000"/>
                </a:solidFill>
                <a:latin typeface="Cascadia Mono" panose="020B0609020000020004" pitchFamily="49" charset="0"/>
              </a:rPr>
              <a:t>()</a:t>
            </a:r>
          </a:p>
          <a:p>
            <a:pPr marL="0" indent="0">
              <a:spcAft>
                <a:spcPts val="0"/>
              </a:spcAft>
              <a:buFont typeface="Arial" panose="020B0604020202020204" pitchFamily="34" charset="0"/>
              <a:buNone/>
            </a:pPr>
            <a:r>
              <a:rPr lang="en-US" sz="1100" dirty="0">
                <a:solidFill>
                  <a:srgbClr val="000000"/>
                </a:solidFill>
                <a:latin typeface="Cascadia Mono" panose="020B0609020000020004" pitchFamily="49" charset="0"/>
              </a:rPr>
              <a:t>    {    </a:t>
            </a:r>
            <a:r>
              <a:rPr lang="en-US" sz="1100" dirty="0" err="1">
                <a:solidFill>
                  <a:srgbClr val="0000FF"/>
                </a:solidFill>
                <a:latin typeface="Cascadia Mono" panose="020B0609020000020004" pitchFamily="49" charset="0"/>
              </a:rPr>
              <a:t>this</a:t>
            </a:r>
            <a:r>
              <a:rPr lang="en-US" sz="1100" dirty="0" err="1">
                <a:solidFill>
                  <a:srgbClr val="000000"/>
                </a:solidFill>
                <a:latin typeface="Cascadia Mono" panose="020B0609020000020004" pitchFamily="49" charset="0"/>
              </a:rPr>
              <a:t>.context</a:t>
            </a:r>
            <a:r>
              <a:rPr lang="en-US" sz="1100" dirty="0">
                <a:solidFill>
                  <a:srgbClr val="000000"/>
                </a:solidFill>
                <a:latin typeface="Cascadia Mono" panose="020B0609020000020004" pitchFamily="49" charset="0"/>
              </a:rPr>
              <a:t> = new </a:t>
            </a:r>
            <a:r>
              <a:rPr lang="en-US" sz="1100" dirty="0" err="1">
                <a:solidFill>
                  <a:srgbClr val="000000"/>
                </a:solidFill>
                <a:latin typeface="Cascadia Mono" panose="020B0609020000020004" pitchFamily="49" charset="0"/>
              </a:rPr>
              <a:t>appContext</a:t>
            </a:r>
            <a:r>
              <a:rPr lang="en-US" sz="1100" dirty="0">
                <a:solidFill>
                  <a:srgbClr val="000000"/>
                </a:solidFill>
                <a:latin typeface="Cascadia Mono" panose="020B0609020000020004" pitchFamily="49" charset="0"/>
              </a:rPr>
              <a:t>(); }</a:t>
            </a:r>
          </a:p>
          <a:p>
            <a:pPr marL="0" indent="0">
              <a:spcAft>
                <a:spcPts val="0"/>
              </a:spcAft>
              <a:buFont typeface="Arial" panose="020B0604020202020204" pitchFamily="34" charset="0"/>
              <a:buNone/>
            </a:pP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public</a:t>
            </a:r>
            <a:r>
              <a:rPr lang="en-US" sz="1100" dirty="0">
                <a:solidFill>
                  <a:srgbClr val="000000"/>
                </a:solidFill>
                <a:latin typeface="Cascadia Mono" panose="020B0609020000020004" pitchFamily="49" charset="0"/>
              </a:rPr>
              <a:t> List&lt;Employee&gt; </a:t>
            </a:r>
            <a:r>
              <a:rPr lang="en-US" sz="1100" dirty="0" err="1">
                <a:solidFill>
                  <a:srgbClr val="000000"/>
                </a:solidFill>
                <a:latin typeface="Cascadia Mono" panose="020B0609020000020004" pitchFamily="49" charset="0"/>
              </a:rPr>
              <a:t>GetAll</a:t>
            </a:r>
            <a:r>
              <a:rPr lang="en-US" sz="1100" dirty="0">
                <a:solidFill>
                  <a:srgbClr val="000000"/>
                </a:solidFill>
                <a:latin typeface="Cascadia Mono" panose="020B0609020000020004" pitchFamily="49" charset="0"/>
              </a:rPr>
              <a:t>()</a:t>
            </a:r>
          </a:p>
          <a:p>
            <a:pPr marL="0" indent="0">
              <a:spcAft>
                <a:spcPts val="0"/>
              </a:spcAft>
              <a:buFont typeface="Arial" panose="020B0604020202020204" pitchFamily="34" charset="0"/>
              <a:buNone/>
            </a:pPr>
            <a:r>
              <a:rPr lang="en-US" sz="1100" dirty="0">
                <a:solidFill>
                  <a:srgbClr val="000000"/>
                </a:solidFill>
                <a:latin typeface="Cascadia Mono" panose="020B0609020000020004" pitchFamily="49" charset="0"/>
              </a:rPr>
              <a:t>    {   </a:t>
            </a:r>
            <a:r>
              <a:rPr lang="en-US" sz="1100" dirty="0">
                <a:solidFill>
                  <a:srgbClr val="0000FF"/>
                </a:solidFill>
                <a:latin typeface="Cascadia Mono" panose="020B0609020000020004" pitchFamily="49" charset="0"/>
              </a:rPr>
              <a:t>return</a:t>
            </a:r>
            <a:r>
              <a:rPr lang="en-US" sz="1100" dirty="0">
                <a:solidFill>
                  <a:srgbClr val="000000"/>
                </a:solidFill>
                <a:latin typeface="Cascadia Mono" panose="020B0609020000020004" pitchFamily="49" charset="0"/>
              </a:rPr>
              <a:t> </a:t>
            </a:r>
            <a:r>
              <a:rPr lang="en-US" sz="1100" dirty="0" err="1">
                <a:solidFill>
                  <a:srgbClr val="000000"/>
                </a:solidFill>
                <a:latin typeface="Cascadia Mono" panose="020B0609020000020004" pitchFamily="49" charset="0"/>
              </a:rPr>
              <a:t>context.Employees.ToList</a:t>
            </a:r>
            <a:r>
              <a:rPr lang="en-US" sz="1100" dirty="0">
                <a:solidFill>
                  <a:srgbClr val="000000"/>
                </a:solidFill>
                <a:latin typeface="Cascadia Mono" panose="020B0609020000020004" pitchFamily="49" charset="0"/>
              </a:rPr>
              <a:t>();}</a:t>
            </a:r>
          </a:p>
          <a:p>
            <a:pPr marL="0" indent="0">
              <a:spcAft>
                <a:spcPts val="0"/>
              </a:spcAft>
              <a:buFont typeface="Arial" panose="020B0604020202020204" pitchFamily="34" charset="0"/>
              <a:buNone/>
            </a:pP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public</a:t>
            </a:r>
            <a:r>
              <a:rPr lang="en-US" sz="1100" dirty="0">
                <a:solidFill>
                  <a:srgbClr val="000000"/>
                </a:solidFill>
                <a:latin typeface="Cascadia Mono" panose="020B0609020000020004" pitchFamily="49" charset="0"/>
              </a:rPr>
              <a:t> Course </a:t>
            </a:r>
            <a:r>
              <a:rPr lang="en-US" sz="1100" dirty="0" err="1">
                <a:solidFill>
                  <a:srgbClr val="000000"/>
                </a:solidFill>
                <a:latin typeface="Cascadia Mono" panose="020B0609020000020004" pitchFamily="49" charset="0"/>
              </a:rPr>
              <a:t>GetEmployee</a:t>
            </a:r>
            <a:r>
              <a:rPr lang="en-US" sz="1100" dirty="0">
                <a:solidFill>
                  <a:srgbClr val="000000"/>
                </a:solidFill>
                <a:latin typeface="Cascadia Mono" panose="020B0609020000020004" pitchFamily="49" charset="0"/>
              </a:rPr>
              <a:t>(</a:t>
            </a:r>
            <a:r>
              <a:rPr lang="en-US" sz="1100" dirty="0">
                <a:solidFill>
                  <a:srgbClr val="0000FF"/>
                </a:solidFill>
                <a:latin typeface="Cascadia Mono" panose="020B0609020000020004" pitchFamily="49" charset="0"/>
              </a:rPr>
              <a:t>int</a:t>
            </a:r>
            <a:r>
              <a:rPr lang="en-US" sz="1100" dirty="0">
                <a:solidFill>
                  <a:srgbClr val="000000"/>
                </a:solidFill>
                <a:latin typeface="Cascadia Mono" panose="020B0609020000020004" pitchFamily="49" charset="0"/>
              </a:rPr>
              <a:t> id)</a:t>
            </a:r>
          </a:p>
          <a:p>
            <a:pPr marL="0" indent="0">
              <a:spcAft>
                <a:spcPts val="0"/>
              </a:spcAft>
              <a:buFont typeface="Arial" panose="020B0604020202020204" pitchFamily="34" charset="0"/>
              <a:buNone/>
            </a:pPr>
            <a:r>
              <a:rPr lang="en-US" sz="1100" dirty="0">
                <a:solidFill>
                  <a:srgbClr val="000000"/>
                </a:solidFill>
                <a:latin typeface="Cascadia Mono" panose="020B0609020000020004" pitchFamily="49" charset="0"/>
              </a:rPr>
              <a:t>    { </a:t>
            </a:r>
            <a:r>
              <a:rPr lang="en-US" sz="1100" dirty="0">
                <a:solidFill>
                  <a:srgbClr val="0000FF"/>
                </a:solidFill>
                <a:latin typeface="Cascadia Mono" panose="020B0609020000020004" pitchFamily="49" charset="0"/>
              </a:rPr>
              <a:t>return</a:t>
            </a:r>
            <a:r>
              <a:rPr lang="en-US" sz="1100" dirty="0">
                <a:solidFill>
                  <a:srgbClr val="000000"/>
                </a:solidFill>
                <a:latin typeface="Cascadia Mono" panose="020B0609020000020004" pitchFamily="49" charset="0"/>
              </a:rPr>
              <a:t> </a:t>
            </a:r>
            <a:r>
              <a:rPr lang="en-US" sz="1100" dirty="0" err="1">
                <a:solidFill>
                  <a:srgbClr val="000000"/>
                </a:solidFill>
                <a:latin typeface="Cascadia Mono" panose="020B0609020000020004" pitchFamily="49" charset="0"/>
              </a:rPr>
              <a:t>context.Employees.FirstOrDefault</a:t>
            </a:r>
            <a:r>
              <a:rPr lang="en-US" sz="1100" dirty="0">
                <a:solidFill>
                  <a:srgbClr val="000000"/>
                </a:solidFill>
                <a:latin typeface="Cascadia Mono" panose="020B0609020000020004" pitchFamily="49" charset="0"/>
              </a:rPr>
              <a:t>(c =&gt; </a:t>
            </a:r>
            <a:r>
              <a:rPr lang="en-US" sz="1100" dirty="0" err="1">
                <a:solidFill>
                  <a:srgbClr val="000000"/>
                </a:solidFill>
                <a:latin typeface="Cascadia Mono" panose="020B0609020000020004" pitchFamily="49" charset="0"/>
              </a:rPr>
              <a:t>c.Employee_id</a:t>
            </a:r>
            <a:r>
              <a:rPr lang="en-US" sz="1100" dirty="0">
                <a:solidFill>
                  <a:srgbClr val="000000"/>
                </a:solidFill>
                <a:latin typeface="Cascadia Mono" panose="020B0609020000020004" pitchFamily="49" charset="0"/>
              </a:rPr>
              <a:t> == id);  }</a:t>
            </a:r>
          </a:p>
          <a:p>
            <a:pPr marL="0" indent="0">
              <a:spcAft>
                <a:spcPts val="0"/>
              </a:spcAft>
              <a:buFont typeface="Arial" panose="020B0604020202020204" pitchFamily="34" charset="0"/>
              <a:buNone/>
            </a:pP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public</a:t>
            </a: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void</a:t>
            </a:r>
            <a:r>
              <a:rPr lang="en-US" sz="1100" dirty="0">
                <a:solidFill>
                  <a:srgbClr val="000000"/>
                </a:solidFill>
                <a:latin typeface="Cascadia Mono" panose="020B0609020000020004" pitchFamily="49" charset="0"/>
              </a:rPr>
              <a:t> Insert(Employee employee)</a:t>
            </a:r>
          </a:p>
          <a:p>
            <a:pPr marL="0" indent="0">
              <a:spcAft>
                <a:spcPts val="0"/>
              </a:spcAft>
              <a:buFont typeface="Arial" panose="020B0604020202020204" pitchFamily="34" charset="0"/>
              <a:buNone/>
            </a:pPr>
            <a:r>
              <a:rPr lang="en-US" sz="1100" dirty="0">
                <a:solidFill>
                  <a:srgbClr val="000000"/>
                </a:solidFill>
                <a:latin typeface="Cascadia Mono" panose="020B0609020000020004" pitchFamily="49" charset="0"/>
              </a:rPr>
              <a:t>    {    </a:t>
            </a:r>
            <a:r>
              <a:rPr lang="en-US" sz="1100" dirty="0" err="1">
                <a:solidFill>
                  <a:srgbClr val="000000"/>
                </a:solidFill>
                <a:latin typeface="Cascadia Mono" panose="020B0609020000020004" pitchFamily="49" charset="0"/>
              </a:rPr>
              <a:t>context.Add</a:t>
            </a:r>
            <a:r>
              <a:rPr lang="en-US" sz="1100" dirty="0">
                <a:solidFill>
                  <a:srgbClr val="000000"/>
                </a:solidFill>
                <a:latin typeface="Cascadia Mono" panose="020B0609020000020004" pitchFamily="49" charset="0"/>
              </a:rPr>
              <a:t>(employee);  }</a:t>
            </a:r>
          </a:p>
          <a:p>
            <a:pPr marL="0" indent="0">
              <a:spcAft>
                <a:spcPts val="0"/>
              </a:spcAft>
              <a:buFont typeface="Arial" panose="020B0604020202020204" pitchFamily="34" charset="0"/>
              <a:buNone/>
            </a:pP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public</a:t>
            </a: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void</a:t>
            </a:r>
            <a:r>
              <a:rPr lang="en-US" sz="1100" dirty="0">
                <a:solidFill>
                  <a:srgbClr val="000000"/>
                </a:solidFill>
                <a:latin typeface="Cascadia Mono" panose="020B0609020000020004" pitchFamily="49" charset="0"/>
              </a:rPr>
              <a:t> Update(Employee employee)</a:t>
            </a:r>
          </a:p>
          <a:p>
            <a:pPr marL="0" indent="0">
              <a:spcAft>
                <a:spcPts val="0"/>
              </a:spcAft>
              <a:buFont typeface="Arial" panose="020B0604020202020204" pitchFamily="34" charset="0"/>
              <a:buNone/>
            </a:pPr>
            <a:r>
              <a:rPr lang="en-US" sz="1100" dirty="0">
                <a:solidFill>
                  <a:srgbClr val="000000"/>
                </a:solidFill>
                <a:latin typeface="Cascadia Mono" panose="020B0609020000020004" pitchFamily="49" charset="0"/>
              </a:rPr>
              <a:t>    {        </a:t>
            </a:r>
            <a:r>
              <a:rPr lang="en-US" sz="1100" dirty="0" err="1">
                <a:solidFill>
                  <a:srgbClr val="000000"/>
                </a:solidFill>
                <a:latin typeface="Cascadia Mono" panose="020B0609020000020004" pitchFamily="49" charset="0"/>
              </a:rPr>
              <a:t>context.Update</a:t>
            </a:r>
            <a:r>
              <a:rPr lang="en-US" sz="1100" dirty="0">
                <a:solidFill>
                  <a:srgbClr val="000000"/>
                </a:solidFill>
                <a:latin typeface="Cascadia Mono" panose="020B0609020000020004" pitchFamily="49" charset="0"/>
              </a:rPr>
              <a:t>(employee);  }</a:t>
            </a:r>
          </a:p>
          <a:p>
            <a:pPr marL="0" indent="0">
              <a:spcAft>
                <a:spcPts val="0"/>
              </a:spcAft>
              <a:buFont typeface="Arial" panose="020B0604020202020204" pitchFamily="34" charset="0"/>
              <a:buNone/>
            </a:pP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public</a:t>
            </a: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void</a:t>
            </a:r>
            <a:r>
              <a:rPr lang="en-US" sz="1100" dirty="0">
                <a:solidFill>
                  <a:srgbClr val="000000"/>
                </a:solidFill>
                <a:latin typeface="Cascadia Mono" panose="020B0609020000020004" pitchFamily="49" charset="0"/>
              </a:rPr>
              <a:t> Delete(</a:t>
            </a:r>
            <a:r>
              <a:rPr lang="en-US" sz="1100" dirty="0">
                <a:solidFill>
                  <a:srgbClr val="0000FF"/>
                </a:solidFill>
                <a:latin typeface="Cascadia Mono" panose="020B0609020000020004" pitchFamily="49" charset="0"/>
              </a:rPr>
              <a:t>int</a:t>
            </a:r>
            <a:r>
              <a:rPr lang="en-US" sz="1100" dirty="0">
                <a:solidFill>
                  <a:srgbClr val="000000"/>
                </a:solidFill>
                <a:latin typeface="Cascadia Mono" panose="020B0609020000020004" pitchFamily="49" charset="0"/>
              </a:rPr>
              <a:t> id)</a:t>
            </a:r>
          </a:p>
          <a:p>
            <a:pPr marL="0" indent="0">
              <a:spcAft>
                <a:spcPts val="0"/>
              </a:spcAft>
              <a:buFont typeface="Arial" panose="020B0604020202020204" pitchFamily="34" charset="0"/>
              <a:buNone/>
            </a:pPr>
            <a:r>
              <a:rPr lang="en-US" sz="1100" dirty="0">
                <a:solidFill>
                  <a:srgbClr val="000000"/>
                </a:solidFill>
                <a:latin typeface="Cascadia Mono" panose="020B0609020000020004" pitchFamily="49" charset="0"/>
              </a:rPr>
              <a:t>    { Employee </a:t>
            </a:r>
            <a:r>
              <a:rPr lang="en-US" sz="1100" dirty="0" err="1">
                <a:solidFill>
                  <a:srgbClr val="000000"/>
                </a:solidFill>
                <a:latin typeface="Cascadia Mono" panose="020B0609020000020004" pitchFamily="49" charset="0"/>
              </a:rPr>
              <a:t>employee</a:t>
            </a:r>
            <a:r>
              <a:rPr lang="en-US" sz="1100" dirty="0">
                <a:solidFill>
                  <a:srgbClr val="000000"/>
                </a:solidFill>
                <a:latin typeface="Cascadia Mono" panose="020B0609020000020004" pitchFamily="49" charset="0"/>
              </a:rPr>
              <a:t> = </a:t>
            </a:r>
            <a:r>
              <a:rPr lang="en-US" sz="1100" dirty="0" err="1">
                <a:solidFill>
                  <a:srgbClr val="000000"/>
                </a:solidFill>
                <a:latin typeface="Cascadia Mono" panose="020B0609020000020004" pitchFamily="49" charset="0"/>
              </a:rPr>
              <a:t>GetEmployee</a:t>
            </a:r>
            <a:r>
              <a:rPr lang="en-US" sz="1100" dirty="0">
                <a:solidFill>
                  <a:srgbClr val="000000"/>
                </a:solidFill>
                <a:latin typeface="Cascadia Mono" panose="020B0609020000020004" pitchFamily="49" charset="0"/>
              </a:rPr>
              <a:t>(id); </a:t>
            </a:r>
            <a:r>
              <a:rPr lang="en-US" sz="1100" dirty="0" err="1">
                <a:solidFill>
                  <a:srgbClr val="000000"/>
                </a:solidFill>
                <a:latin typeface="Cascadia Mono" panose="020B0609020000020004" pitchFamily="49" charset="0"/>
              </a:rPr>
              <a:t>context.Remove</a:t>
            </a:r>
            <a:r>
              <a:rPr lang="en-US" sz="1100" dirty="0">
                <a:solidFill>
                  <a:srgbClr val="000000"/>
                </a:solidFill>
                <a:latin typeface="Cascadia Mono" panose="020B0609020000020004" pitchFamily="49" charset="0"/>
              </a:rPr>
              <a:t>(employee);  }</a:t>
            </a:r>
          </a:p>
          <a:p>
            <a:pPr marL="0" indent="0">
              <a:spcAft>
                <a:spcPts val="0"/>
              </a:spcAft>
              <a:buFont typeface="Arial" panose="020B0604020202020204" pitchFamily="34" charset="0"/>
              <a:buNone/>
            </a:pP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public</a:t>
            </a: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int</a:t>
            </a:r>
            <a:r>
              <a:rPr lang="en-US" sz="1100" dirty="0">
                <a:solidFill>
                  <a:srgbClr val="000000"/>
                </a:solidFill>
                <a:latin typeface="Cascadia Mono" panose="020B0609020000020004" pitchFamily="49" charset="0"/>
              </a:rPr>
              <a:t> Save()</a:t>
            </a:r>
          </a:p>
          <a:p>
            <a:pPr marL="0" indent="0">
              <a:spcAft>
                <a:spcPts val="0"/>
              </a:spcAft>
              <a:buFont typeface="Arial" panose="020B0604020202020204" pitchFamily="34" charset="0"/>
              <a:buNone/>
            </a:pPr>
            <a:r>
              <a:rPr lang="en-US" sz="1100" dirty="0">
                <a:solidFill>
                  <a:srgbClr val="000000"/>
                </a:solidFill>
                <a:latin typeface="Cascadia Mono" panose="020B0609020000020004" pitchFamily="49" charset="0"/>
              </a:rPr>
              <a:t>    { </a:t>
            </a:r>
            <a:r>
              <a:rPr lang="en-US" sz="1100" dirty="0">
                <a:solidFill>
                  <a:srgbClr val="0000FF"/>
                </a:solidFill>
                <a:latin typeface="Cascadia Mono" panose="020B0609020000020004" pitchFamily="49" charset="0"/>
              </a:rPr>
              <a:t>return</a:t>
            </a:r>
            <a:r>
              <a:rPr lang="en-US" sz="1100" dirty="0">
                <a:solidFill>
                  <a:srgbClr val="000000"/>
                </a:solidFill>
                <a:latin typeface="Cascadia Mono" panose="020B0609020000020004" pitchFamily="49" charset="0"/>
              </a:rPr>
              <a:t> </a:t>
            </a:r>
            <a:r>
              <a:rPr lang="en-US" sz="1100" dirty="0" err="1">
                <a:solidFill>
                  <a:srgbClr val="000000"/>
                </a:solidFill>
                <a:latin typeface="Cascadia Mono" panose="020B0609020000020004" pitchFamily="49" charset="0"/>
              </a:rPr>
              <a:t>context.SaveChanges</a:t>
            </a:r>
            <a:r>
              <a:rPr lang="en-US" sz="1100" dirty="0">
                <a:solidFill>
                  <a:srgbClr val="000000"/>
                </a:solidFill>
                <a:latin typeface="Cascadia Mono" panose="020B0609020000020004" pitchFamily="49" charset="0"/>
              </a:rPr>
              <a:t>(); }</a:t>
            </a:r>
          </a:p>
          <a:p>
            <a:pPr marL="0" indent="0">
              <a:spcAft>
                <a:spcPts val="0"/>
              </a:spcAft>
              <a:buFont typeface="Arial" panose="020B0604020202020204" pitchFamily="34" charset="0"/>
              <a:buNone/>
            </a:pPr>
            <a:r>
              <a:rPr lang="en-US" sz="1100" dirty="0">
                <a:solidFill>
                  <a:srgbClr val="000000"/>
                </a:solidFill>
                <a:latin typeface="Cascadia Mono" panose="020B0609020000020004" pitchFamily="49" charset="0"/>
              </a:rPr>
              <a:t>}</a:t>
            </a:r>
            <a:endParaRPr lang="en-US" altLang="en-US" sz="3600" dirty="0">
              <a:effectLst/>
              <a:latin typeface="Arial" panose="020B0604020202020204" pitchFamily="34" charset="0"/>
            </a:endParaRPr>
          </a:p>
        </p:txBody>
      </p:sp>
      <p:pic>
        <p:nvPicPr>
          <p:cNvPr id="5" name="Picture 4">
            <a:extLst>
              <a:ext uri="{FF2B5EF4-FFF2-40B4-BE49-F238E27FC236}">
                <a16:creationId xmlns:a16="http://schemas.microsoft.com/office/drawing/2014/main" id="{24FCC9F7-A42C-370D-7A6A-5EFD486EFE96}"/>
              </a:ext>
            </a:extLst>
          </p:cNvPr>
          <p:cNvPicPr>
            <a:picLocks noChangeAspect="1"/>
          </p:cNvPicPr>
          <p:nvPr/>
        </p:nvPicPr>
        <p:blipFill>
          <a:blip r:embed="rId2"/>
          <a:stretch>
            <a:fillRect/>
          </a:stretch>
        </p:blipFill>
        <p:spPr>
          <a:xfrm>
            <a:off x="5622589" y="100552"/>
            <a:ext cx="7568118" cy="5298300"/>
          </a:xfrm>
          <a:prstGeom prst="rect">
            <a:avLst/>
          </a:prstGeom>
          <a:ln w="38100">
            <a:solidFill>
              <a:schemeClr val="tx1"/>
            </a:solidFill>
          </a:ln>
        </p:spPr>
      </p:pic>
      <p:sp>
        <p:nvSpPr>
          <p:cNvPr id="6" name="Rectangle 5">
            <a:extLst>
              <a:ext uri="{FF2B5EF4-FFF2-40B4-BE49-F238E27FC236}">
                <a16:creationId xmlns:a16="http://schemas.microsoft.com/office/drawing/2014/main" id="{11845238-425D-D7ED-A3E3-7441244C08E0}"/>
              </a:ext>
            </a:extLst>
          </p:cNvPr>
          <p:cNvSpPr/>
          <p:nvPr/>
        </p:nvSpPr>
        <p:spPr>
          <a:xfrm>
            <a:off x="5953328" y="845637"/>
            <a:ext cx="5194570" cy="680936"/>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D9DFB5A-EB94-1341-D902-A6A864C90D22}"/>
              </a:ext>
            </a:extLst>
          </p:cNvPr>
          <p:cNvSpPr/>
          <p:nvPr/>
        </p:nvSpPr>
        <p:spPr>
          <a:xfrm>
            <a:off x="8917757" y="2262433"/>
            <a:ext cx="1960775" cy="36764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85884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FCDAC-AAE5-0A63-7B66-DB55581EBADA}"/>
              </a:ext>
            </a:extLst>
          </p:cNvPr>
          <p:cNvSpPr>
            <a:spLocks noGrp="1"/>
          </p:cNvSpPr>
          <p:nvPr>
            <p:ph type="title"/>
          </p:nvPr>
        </p:nvSpPr>
        <p:spPr>
          <a:xfrm>
            <a:off x="913774" y="0"/>
            <a:ext cx="10353761" cy="603315"/>
          </a:xfrm>
        </p:spPr>
        <p:txBody>
          <a:bodyPr>
            <a:normAutofit fontScale="90000"/>
          </a:bodyPr>
          <a:lstStyle/>
          <a:p>
            <a:r>
              <a:rPr lang="en-US" dirty="0"/>
              <a:t>IOC container</a:t>
            </a:r>
          </a:p>
        </p:txBody>
      </p:sp>
      <p:sp>
        <p:nvSpPr>
          <p:cNvPr id="3" name="Content Placeholder 2">
            <a:extLst>
              <a:ext uri="{FF2B5EF4-FFF2-40B4-BE49-F238E27FC236}">
                <a16:creationId xmlns:a16="http://schemas.microsoft.com/office/drawing/2014/main" id="{7D16BF58-0E2F-7FA9-F16E-24B978F3DF34}"/>
              </a:ext>
            </a:extLst>
          </p:cNvPr>
          <p:cNvSpPr>
            <a:spLocks noGrp="1"/>
          </p:cNvSpPr>
          <p:nvPr>
            <p:ph sz="quarter" idx="13"/>
          </p:nvPr>
        </p:nvSpPr>
        <p:spPr>
          <a:xfrm>
            <a:off x="169681" y="603315"/>
            <a:ext cx="11943761" cy="6254685"/>
          </a:xfrm>
        </p:spPr>
        <p:txBody>
          <a:bodyPr/>
          <a:lstStyle/>
          <a:p>
            <a:pPr>
              <a:lnSpc>
                <a:spcPct val="100000"/>
              </a:lnSpc>
            </a:pPr>
            <a:r>
              <a:rPr lang="en-US" dirty="0"/>
              <a:t>IOC container contains Services</a:t>
            </a:r>
          </a:p>
          <a:p>
            <a:pPr marL="0" indent="0" algn="ctr">
              <a:lnSpc>
                <a:spcPct val="100000"/>
              </a:lnSpc>
              <a:buNone/>
            </a:pPr>
            <a:r>
              <a:rPr lang="en-US" sz="2400" b="1" dirty="0"/>
              <a:t>The mechanism of IOC container:</a:t>
            </a:r>
          </a:p>
          <a:p>
            <a:pPr>
              <a:lnSpc>
                <a:spcPct val="100000"/>
              </a:lnSpc>
            </a:pPr>
            <a:r>
              <a:rPr lang="en-US" sz="1800" dirty="0"/>
              <a:t>When controller ask for specific(service) object -&gt; it called controller makes inject,</a:t>
            </a:r>
          </a:p>
          <a:p>
            <a:pPr>
              <a:lnSpc>
                <a:spcPct val="100000"/>
              </a:lnSpc>
            </a:pPr>
            <a:r>
              <a:rPr lang="en-US" sz="1800" dirty="0"/>
              <a:t>When  IOC container </a:t>
            </a:r>
            <a:r>
              <a:rPr lang="en-US" b="1" dirty="0">
                <a:solidFill>
                  <a:srgbClr val="FFFF00"/>
                </a:solidFill>
              </a:rPr>
              <a:t>creates</a:t>
            </a:r>
            <a:r>
              <a:rPr lang="en-US" sz="1800" dirty="0"/>
              <a:t> requested object from specific service </a:t>
            </a:r>
            <a:r>
              <a:rPr lang="en-US" sz="1800" dirty="0">
                <a:sym typeface="Wingdings" panose="05000000000000000000" pitchFamily="2" charset="2"/>
              </a:rPr>
              <a:t> it called resolve</a:t>
            </a:r>
            <a:r>
              <a:rPr lang="en-US" sz="1800" dirty="0"/>
              <a:t> (respond with object)</a:t>
            </a:r>
          </a:p>
          <a:p>
            <a:pPr>
              <a:lnSpc>
                <a:spcPct val="100000"/>
              </a:lnSpc>
            </a:pPr>
            <a:r>
              <a:rPr lang="en-US" sz="1800" dirty="0"/>
              <a:t>When ask(inject) for specific(service) not exist at IOC container : </a:t>
            </a:r>
            <a:r>
              <a:rPr lang="en-US" sz="1800" b="1" dirty="0"/>
              <a:t>unable to resolve error</a:t>
            </a:r>
          </a:p>
          <a:p>
            <a:r>
              <a:rPr lang="en-US" sz="2400" b="1" dirty="0"/>
              <a:t>---------------------------------------------------------------------------------------------------------</a:t>
            </a:r>
          </a:p>
          <a:p>
            <a:r>
              <a:rPr lang="en-US" b="1" dirty="0"/>
              <a:t>IOC principle need IOC container to work</a:t>
            </a:r>
          </a:p>
          <a:p>
            <a:r>
              <a:rPr lang="en-US" b="1" dirty="0"/>
              <a:t>IOC container operations</a:t>
            </a:r>
          </a:p>
          <a:p>
            <a:pPr lvl="1"/>
            <a:r>
              <a:rPr lang="en-US" b="1" dirty="0"/>
              <a:t>Add service   	[ </a:t>
            </a:r>
            <a:r>
              <a:rPr lang="en-US" sz="2000" b="1" dirty="0">
                <a:solidFill>
                  <a:srgbClr val="FF0000"/>
                </a:solidFill>
              </a:rPr>
              <a:t>Register </a:t>
            </a:r>
            <a:r>
              <a:rPr lang="en-US" b="1" dirty="0"/>
              <a:t>service inside IOC container]</a:t>
            </a:r>
          </a:p>
          <a:p>
            <a:pPr lvl="1"/>
            <a:r>
              <a:rPr lang="en-US" b="1" dirty="0"/>
              <a:t>Create object 	</a:t>
            </a:r>
            <a:r>
              <a:rPr lang="en-US" sz="2000" b="1" dirty="0"/>
              <a:t>[resolve]</a:t>
            </a:r>
          </a:p>
          <a:p>
            <a:pPr lvl="1"/>
            <a:r>
              <a:rPr lang="en-US" b="1" dirty="0"/>
              <a:t>Dispose [dispose] </a:t>
            </a:r>
            <a:r>
              <a:rPr lang="en-US" b="1" dirty="0">
                <a:sym typeface="Wingdings" panose="05000000000000000000" pitchFamily="2" charset="2"/>
              </a:rPr>
              <a:t> </a:t>
            </a:r>
            <a:endParaRPr lang="en-US" b="1" dirty="0"/>
          </a:p>
          <a:p>
            <a:r>
              <a:rPr lang="en-US" b="1" dirty="0"/>
              <a:t>At C# IOC container called </a:t>
            </a:r>
            <a:r>
              <a:rPr lang="en-US" b="1" dirty="0">
                <a:solidFill>
                  <a:srgbClr val="FF0000"/>
                </a:solidFill>
              </a:rPr>
              <a:t>ServiceProvider</a:t>
            </a:r>
          </a:p>
          <a:p>
            <a:endParaRPr lang="en-US" b="1" dirty="0"/>
          </a:p>
        </p:txBody>
      </p:sp>
    </p:spTree>
    <p:extLst>
      <p:ext uri="{BB962C8B-B14F-4D97-AF65-F5344CB8AC3E}">
        <p14:creationId xmlns:p14="http://schemas.microsoft.com/office/powerpoint/2010/main" val="7842491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CD20E-52C4-1559-91F5-F58221F2C836}"/>
              </a:ext>
            </a:extLst>
          </p:cNvPr>
          <p:cNvSpPr>
            <a:spLocks noGrp="1"/>
          </p:cNvSpPr>
          <p:nvPr>
            <p:ph type="title"/>
          </p:nvPr>
        </p:nvSpPr>
        <p:spPr>
          <a:xfrm>
            <a:off x="919119" y="81700"/>
            <a:ext cx="10353761" cy="653592"/>
          </a:xfrm>
        </p:spPr>
        <p:txBody>
          <a:bodyPr>
            <a:normAutofit fontScale="90000"/>
          </a:bodyPr>
          <a:lstStyle/>
          <a:p>
            <a:r>
              <a:rPr lang="en-US" dirty="0"/>
              <a:t>IOC container</a:t>
            </a:r>
          </a:p>
        </p:txBody>
      </p:sp>
      <p:pic>
        <p:nvPicPr>
          <p:cNvPr id="5" name="Content Placeholder 4">
            <a:extLst>
              <a:ext uri="{FF2B5EF4-FFF2-40B4-BE49-F238E27FC236}">
                <a16:creationId xmlns:a16="http://schemas.microsoft.com/office/drawing/2014/main" id="{A0077E06-FB72-04CB-2F01-016119C15986}"/>
              </a:ext>
            </a:extLst>
          </p:cNvPr>
          <p:cNvPicPr>
            <a:picLocks noGrp="1" noChangeAspect="1"/>
          </p:cNvPicPr>
          <p:nvPr>
            <p:ph sz="quarter" idx="13"/>
          </p:nvPr>
        </p:nvPicPr>
        <p:blipFill>
          <a:blip r:embed="rId2"/>
          <a:stretch>
            <a:fillRect/>
          </a:stretch>
        </p:blipFill>
        <p:spPr>
          <a:xfrm>
            <a:off x="1" y="658158"/>
            <a:ext cx="8248454" cy="1109909"/>
          </a:xfrm>
          <a:prstGeom prst="rect">
            <a:avLst/>
          </a:prstGeom>
        </p:spPr>
      </p:pic>
      <p:pic>
        <p:nvPicPr>
          <p:cNvPr id="6" name="Picture 5">
            <a:extLst>
              <a:ext uri="{FF2B5EF4-FFF2-40B4-BE49-F238E27FC236}">
                <a16:creationId xmlns:a16="http://schemas.microsoft.com/office/drawing/2014/main" id="{555503E5-C2BE-6DA0-7C46-431E0012313A}"/>
              </a:ext>
            </a:extLst>
          </p:cNvPr>
          <p:cNvPicPr>
            <a:picLocks noChangeAspect="1"/>
          </p:cNvPicPr>
          <p:nvPr/>
        </p:nvPicPr>
        <p:blipFill>
          <a:blip r:embed="rId3"/>
          <a:stretch>
            <a:fillRect/>
          </a:stretch>
        </p:blipFill>
        <p:spPr>
          <a:xfrm>
            <a:off x="0" y="5425811"/>
            <a:ext cx="8324850" cy="1304925"/>
          </a:xfrm>
          <a:prstGeom prst="rect">
            <a:avLst/>
          </a:prstGeom>
        </p:spPr>
      </p:pic>
      <p:sp>
        <p:nvSpPr>
          <p:cNvPr id="10" name="Content Placeholder 2">
            <a:extLst>
              <a:ext uri="{FF2B5EF4-FFF2-40B4-BE49-F238E27FC236}">
                <a16:creationId xmlns:a16="http://schemas.microsoft.com/office/drawing/2014/main" id="{79577206-E40D-662C-C2C8-86E4D034D5EB}"/>
              </a:ext>
            </a:extLst>
          </p:cNvPr>
          <p:cNvSpPr txBox="1">
            <a:spLocks/>
          </p:cNvSpPr>
          <p:nvPr/>
        </p:nvSpPr>
        <p:spPr>
          <a:xfrm>
            <a:off x="8395108" y="5200650"/>
            <a:ext cx="3677534" cy="165735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dirty="0"/>
              <a:t>[FromServices] tells model binding that IDepartmentRespository comes from IOC container</a:t>
            </a:r>
          </a:p>
        </p:txBody>
      </p:sp>
      <p:sp>
        <p:nvSpPr>
          <p:cNvPr id="11" name="Content Placeholder 2">
            <a:extLst>
              <a:ext uri="{FF2B5EF4-FFF2-40B4-BE49-F238E27FC236}">
                <a16:creationId xmlns:a16="http://schemas.microsoft.com/office/drawing/2014/main" id="{59E0FBBF-7041-2002-A9A4-E7AD769CEDD9}"/>
              </a:ext>
            </a:extLst>
          </p:cNvPr>
          <p:cNvSpPr txBox="1">
            <a:spLocks/>
          </p:cNvSpPr>
          <p:nvPr/>
        </p:nvSpPr>
        <p:spPr>
          <a:xfrm>
            <a:off x="0" y="4958842"/>
            <a:ext cx="3440783" cy="59423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dirty="0"/>
              <a:t>Method Injection</a:t>
            </a:r>
          </a:p>
        </p:txBody>
      </p:sp>
      <p:pic>
        <p:nvPicPr>
          <p:cNvPr id="13" name="Picture 12">
            <a:extLst>
              <a:ext uri="{FF2B5EF4-FFF2-40B4-BE49-F238E27FC236}">
                <a16:creationId xmlns:a16="http://schemas.microsoft.com/office/drawing/2014/main" id="{09CE4366-8586-A6F5-E1F5-5100A21ABD75}"/>
              </a:ext>
            </a:extLst>
          </p:cNvPr>
          <p:cNvPicPr>
            <a:picLocks noChangeAspect="1"/>
          </p:cNvPicPr>
          <p:nvPr/>
        </p:nvPicPr>
        <p:blipFill>
          <a:blip r:embed="rId4"/>
          <a:stretch>
            <a:fillRect/>
          </a:stretch>
        </p:blipFill>
        <p:spPr>
          <a:xfrm>
            <a:off x="0" y="2152550"/>
            <a:ext cx="8248454" cy="352425"/>
          </a:xfrm>
          <a:prstGeom prst="rect">
            <a:avLst/>
          </a:prstGeom>
        </p:spPr>
      </p:pic>
      <p:sp>
        <p:nvSpPr>
          <p:cNvPr id="14" name="Content Placeholder 2">
            <a:extLst>
              <a:ext uri="{FF2B5EF4-FFF2-40B4-BE49-F238E27FC236}">
                <a16:creationId xmlns:a16="http://schemas.microsoft.com/office/drawing/2014/main" id="{61628E6D-C704-0FCA-6048-A60550BAE1C5}"/>
              </a:ext>
            </a:extLst>
          </p:cNvPr>
          <p:cNvSpPr txBox="1">
            <a:spLocks/>
          </p:cNvSpPr>
          <p:nvPr/>
        </p:nvSpPr>
        <p:spPr>
          <a:xfrm>
            <a:off x="8248454" y="1949065"/>
            <a:ext cx="3943546" cy="87661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None/>
            </a:pPr>
            <a:r>
              <a:rPr lang="en-US" sz="1800" b="1" dirty="0"/>
              <a:t>IOC container (ServiceProvider) create one object for each inject for all requests (one object on app level)</a:t>
            </a:r>
          </a:p>
        </p:txBody>
      </p:sp>
      <p:pic>
        <p:nvPicPr>
          <p:cNvPr id="16" name="Picture 15">
            <a:extLst>
              <a:ext uri="{FF2B5EF4-FFF2-40B4-BE49-F238E27FC236}">
                <a16:creationId xmlns:a16="http://schemas.microsoft.com/office/drawing/2014/main" id="{7616D948-2D07-EE6D-8CAA-4484BAA0A09C}"/>
              </a:ext>
            </a:extLst>
          </p:cNvPr>
          <p:cNvPicPr>
            <a:picLocks noChangeAspect="1"/>
          </p:cNvPicPr>
          <p:nvPr/>
        </p:nvPicPr>
        <p:blipFill>
          <a:blip r:embed="rId5"/>
          <a:stretch>
            <a:fillRect/>
          </a:stretch>
        </p:blipFill>
        <p:spPr>
          <a:xfrm>
            <a:off x="50963" y="3083841"/>
            <a:ext cx="8197491" cy="314325"/>
          </a:xfrm>
          <a:prstGeom prst="rect">
            <a:avLst/>
          </a:prstGeom>
        </p:spPr>
      </p:pic>
      <p:sp>
        <p:nvSpPr>
          <p:cNvPr id="17" name="Content Placeholder 2">
            <a:extLst>
              <a:ext uri="{FF2B5EF4-FFF2-40B4-BE49-F238E27FC236}">
                <a16:creationId xmlns:a16="http://schemas.microsoft.com/office/drawing/2014/main" id="{837AE7E9-1AE4-14D1-3EE4-930F7379BBE2}"/>
              </a:ext>
            </a:extLst>
          </p:cNvPr>
          <p:cNvSpPr txBox="1">
            <a:spLocks/>
          </p:cNvSpPr>
          <p:nvPr/>
        </p:nvSpPr>
        <p:spPr>
          <a:xfrm>
            <a:off x="8248454" y="2922727"/>
            <a:ext cx="3943546" cy="97672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None/>
            </a:pPr>
            <a:r>
              <a:rPr lang="en-US" b="1" dirty="0"/>
              <a:t>IOC container (ServiceProvider) create  new object for each inject even if it’s at the same request</a:t>
            </a:r>
          </a:p>
        </p:txBody>
      </p:sp>
      <p:sp>
        <p:nvSpPr>
          <p:cNvPr id="19" name="Content Placeholder 2">
            <a:extLst>
              <a:ext uri="{FF2B5EF4-FFF2-40B4-BE49-F238E27FC236}">
                <a16:creationId xmlns:a16="http://schemas.microsoft.com/office/drawing/2014/main" id="{DD185B26-B953-3788-0CB0-7ABBB6E60CF7}"/>
              </a:ext>
            </a:extLst>
          </p:cNvPr>
          <p:cNvSpPr txBox="1">
            <a:spLocks/>
          </p:cNvSpPr>
          <p:nvPr/>
        </p:nvSpPr>
        <p:spPr>
          <a:xfrm>
            <a:off x="8262102" y="555176"/>
            <a:ext cx="3943546" cy="125398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None/>
            </a:pPr>
            <a:r>
              <a:rPr lang="en-US" sz="1800" b="1" dirty="0"/>
              <a:t>IOC container (ServiceProvider) create one object for each inject in the same request </a:t>
            </a:r>
            <a:r>
              <a:rPr lang="en-US" sz="1800" b="1" dirty="0">
                <a:solidFill>
                  <a:srgbClr val="FF0000"/>
                </a:solidFill>
              </a:rPr>
              <a:t>(the most common)</a:t>
            </a:r>
          </a:p>
        </p:txBody>
      </p:sp>
      <p:pic>
        <p:nvPicPr>
          <p:cNvPr id="21" name="Picture 20">
            <a:extLst>
              <a:ext uri="{FF2B5EF4-FFF2-40B4-BE49-F238E27FC236}">
                <a16:creationId xmlns:a16="http://schemas.microsoft.com/office/drawing/2014/main" id="{B080F221-32B5-0BCD-E019-A24B1A955A6D}"/>
              </a:ext>
            </a:extLst>
          </p:cNvPr>
          <p:cNvPicPr>
            <a:picLocks noChangeAspect="1"/>
          </p:cNvPicPr>
          <p:nvPr/>
        </p:nvPicPr>
        <p:blipFill>
          <a:blip r:embed="rId6"/>
          <a:stretch>
            <a:fillRect/>
          </a:stretch>
        </p:blipFill>
        <p:spPr>
          <a:xfrm>
            <a:off x="50963" y="4405558"/>
            <a:ext cx="4657725" cy="266700"/>
          </a:xfrm>
          <a:prstGeom prst="rect">
            <a:avLst/>
          </a:prstGeom>
        </p:spPr>
      </p:pic>
      <p:sp>
        <p:nvSpPr>
          <p:cNvPr id="22" name="Content Placeholder 2">
            <a:extLst>
              <a:ext uri="{FF2B5EF4-FFF2-40B4-BE49-F238E27FC236}">
                <a16:creationId xmlns:a16="http://schemas.microsoft.com/office/drawing/2014/main" id="{2F06B160-31A8-8832-85D5-EACF664FB1BE}"/>
              </a:ext>
            </a:extLst>
          </p:cNvPr>
          <p:cNvSpPr txBox="1">
            <a:spLocks/>
          </p:cNvSpPr>
          <p:nvPr/>
        </p:nvSpPr>
        <p:spPr>
          <a:xfrm>
            <a:off x="4807672" y="4137088"/>
            <a:ext cx="7173796" cy="82514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None/>
            </a:pPr>
            <a:r>
              <a:rPr lang="en-US" dirty="0"/>
              <a:t>View Injection, @inject is an indicator for view that IDepartmentRespository comes from IOC container</a:t>
            </a:r>
          </a:p>
        </p:txBody>
      </p:sp>
    </p:spTree>
    <p:extLst>
      <p:ext uri="{BB962C8B-B14F-4D97-AF65-F5344CB8AC3E}">
        <p14:creationId xmlns:p14="http://schemas.microsoft.com/office/powerpoint/2010/main" val="38666535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085C8-9229-7BA3-9784-328D1C7915DE}"/>
              </a:ext>
            </a:extLst>
          </p:cNvPr>
          <p:cNvSpPr>
            <a:spLocks noGrp="1"/>
          </p:cNvSpPr>
          <p:nvPr>
            <p:ph type="title"/>
          </p:nvPr>
        </p:nvSpPr>
        <p:spPr>
          <a:xfrm>
            <a:off x="903730" y="0"/>
            <a:ext cx="10353761" cy="710153"/>
          </a:xfrm>
        </p:spPr>
        <p:txBody>
          <a:bodyPr/>
          <a:lstStyle/>
          <a:p>
            <a:r>
              <a:rPr lang="en-US" dirty="0"/>
              <a:t>IOC container service types</a:t>
            </a:r>
          </a:p>
        </p:txBody>
      </p:sp>
      <p:sp>
        <p:nvSpPr>
          <p:cNvPr id="3" name="Content Placeholder 2">
            <a:extLst>
              <a:ext uri="{FF2B5EF4-FFF2-40B4-BE49-F238E27FC236}">
                <a16:creationId xmlns:a16="http://schemas.microsoft.com/office/drawing/2014/main" id="{B3EE1DBE-BCD8-B5BB-1A22-F4A373C21269}"/>
              </a:ext>
            </a:extLst>
          </p:cNvPr>
          <p:cNvSpPr>
            <a:spLocks noGrp="1"/>
          </p:cNvSpPr>
          <p:nvPr>
            <p:ph sz="quarter" idx="13"/>
          </p:nvPr>
        </p:nvSpPr>
        <p:spPr>
          <a:xfrm>
            <a:off x="913774" y="710154"/>
            <a:ext cx="10363826" cy="1633942"/>
          </a:xfrm>
        </p:spPr>
        <p:txBody>
          <a:bodyPr/>
          <a:lstStyle/>
          <a:p>
            <a:pPr marL="457200" indent="-457200">
              <a:buFont typeface="+mj-lt"/>
              <a:buAutoNum type="arabicPeriod"/>
            </a:pPr>
            <a:r>
              <a:rPr lang="en-US" dirty="0"/>
              <a:t>Built in registered service</a:t>
            </a:r>
          </a:p>
          <a:p>
            <a:pPr marL="457200" indent="-457200">
              <a:buFont typeface="+mj-lt"/>
              <a:buAutoNum type="arabicPeriod"/>
            </a:pPr>
            <a:r>
              <a:rPr lang="en-US" dirty="0"/>
              <a:t>Built in service that need register</a:t>
            </a:r>
          </a:p>
          <a:p>
            <a:pPr marL="457200" indent="-457200">
              <a:buFont typeface="+mj-lt"/>
              <a:buAutoNum type="arabicPeriod"/>
            </a:pPr>
            <a:r>
              <a:rPr lang="en-US" dirty="0"/>
              <a:t>Custom service, and you register it</a:t>
            </a:r>
          </a:p>
          <a:p>
            <a:pPr marL="457200" indent="-457200">
              <a:buFont typeface="+mj-lt"/>
              <a:buAutoNum type="arabicPeriod"/>
            </a:pPr>
            <a:endParaRPr lang="en-US" dirty="0"/>
          </a:p>
          <a:p>
            <a:endParaRPr lang="en-US" dirty="0"/>
          </a:p>
        </p:txBody>
      </p:sp>
      <p:pic>
        <p:nvPicPr>
          <p:cNvPr id="5" name="Picture 4">
            <a:extLst>
              <a:ext uri="{FF2B5EF4-FFF2-40B4-BE49-F238E27FC236}">
                <a16:creationId xmlns:a16="http://schemas.microsoft.com/office/drawing/2014/main" id="{10317977-BD3D-AB2A-989C-DDC43F0C3535}"/>
              </a:ext>
            </a:extLst>
          </p:cNvPr>
          <p:cNvPicPr>
            <a:picLocks noChangeAspect="1"/>
          </p:cNvPicPr>
          <p:nvPr/>
        </p:nvPicPr>
        <p:blipFill>
          <a:blip r:embed="rId2"/>
          <a:stretch>
            <a:fillRect/>
          </a:stretch>
        </p:blipFill>
        <p:spPr>
          <a:xfrm>
            <a:off x="70898" y="2344095"/>
            <a:ext cx="7875898" cy="4051992"/>
          </a:xfrm>
          <a:prstGeom prst="rect">
            <a:avLst/>
          </a:prstGeom>
        </p:spPr>
      </p:pic>
      <p:sp>
        <p:nvSpPr>
          <p:cNvPr id="6" name="Content Placeholder 2">
            <a:extLst>
              <a:ext uri="{FF2B5EF4-FFF2-40B4-BE49-F238E27FC236}">
                <a16:creationId xmlns:a16="http://schemas.microsoft.com/office/drawing/2014/main" id="{E73B799C-B721-7822-FBEA-6B5F1BAA90E4}"/>
              </a:ext>
            </a:extLst>
          </p:cNvPr>
          <p:cNvSpPr txBox="1">
            <a:spLocks/>
          </p:cNvSpPr>
          <p:nvPr/>
        </p:nvSpPr>
        <p:spPr>
          <a:xfrm>
            <a:off x="7956840" y="820132"/>
            <a:ext cx="4163636" cy="316740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ctr">
              <a:buNone/>
            </a:pPr>
            <a:r>
              <a:rPr lang="en-US" sz="1800" b="1" dirty="0"/>
              <a:t>When add service we</a:t>
            </a:r>
          </a:p>
          <a:p>
            <a:pPr marL="342900" indent="-342900">
              <a:buFont typeface="+mj-lt"/>
              <a:buAutoNum type="arabicPeriod"/>
            </a:pPr>
            <a:r>
              <a:rPr lang="en-US" sz="1800" dirty="0"/>
              <a:t>First: add Built in registered service</a:t>
            </a:r>
          </a:p>
          <a:p>
            <a:pPr marL="342900" indent="-342900">
              <a:buFont typeface="+mj-lt"/>
              <a:buAutoNum type="arabicPeriod"/>
            </a:pPr>
            <a:r>
              <a:rPr lang="en-US" sz="1800" dirty="0"/>
              <a:t>Second: add Built in service that need register</a:t>
            </a:r>
          </a:p>
          <a:p>
            <a:pPr marL="342900" indent="-342900">
              <a:buFont typeface="+mj-lt"/>
              <a:buAutoNum type="arabicPeriod"/>
            </a:pPr>
            <a:r>
              <a:rPr lang="en-US" sz="1800" dirty="0"/>
              <a:t>Third: add Custom service and you register it</a:t>
            </a:r>
          </a:p>
          <a:p>
            <a:endParaRPr lang="en-US" sz="1800" dirty="0"/>
          </a:p>
        </p:txBody>
      </p:sp>
    </p:spTree>
    <p:extLst>
      <p:ext uri="{BB962C8B-B14F-4D97-AF65-F5344CB8AC3E}">
        <p14:creationId xmlns:p14="http://schemas.microsoft.com/office/powerpoint/2010/main" val="34812341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A714D-19D7-F947-77BC-C882EB54D0FF}"/>
              </a:ext>
            </a:extLst>
          </p:cNvPr>
          <p:cNvSpPr>
            <a:spLocks noGrp="1"/>
          </p:cNvSpPr>
          <p:nvPr>
            <p:ph type="title"/>
          </p:nvPr>
        </p:nvSpPr>
        <p:spPr>
          <a:xfrm>
            <a:off x="913774" y="0"/>
            <a:ext cx="10353761" cy="923827"/>
          </a:xfrm>
        </p:spPr>
        <p:txBody>
          <a:bodyPr>
            <a:normAutofit/>
          </a:bodyPr>
          <a:lstStyle/>
          <a:p>
            <a:r>
              <a:rPr lang="en-US" sz="2800" dirty="0"/>
              <a:t>Inject database context to repository</a:t>
            </a:r>
          </a:p>
        </p:txBody>
      </p:sp>
      <p:sp>
        <p:nvSpPr>
          <p:cNvPr id="3" name="Content Placeholder 2">
            <a:extLst>
              <a:ext uri="{FF2B5EF4-FFF2-40B4-BE49-F238E27FC236}">
                <a16:creationId xmlns:a16="http://schemas.microsoft.com/office/drawing/2014/main" id="{8BBB4118-085B-DE82-8BFA-C00C7D734950}"/>
              </a:ext>
            </a:extLst>
          </p:cNvPr>
          <p:cNvSpPr>
            <a:spLocks noGrp="1"/>
          </p:cNvSpPr>
          <p:nvPr>
            <p:ph sz="quarter" idx="13"/>
          </p:nvPr>
        </p:nvSpPr>
        <p:spPr>
          <a:xfrm>
            <a:off x="87640" y="2530532"/>
            <a:ext cx="12104360" cy="4327468"/>
          </a:xfrm>
        </p:spPr>
        <p:txBody>
          <a:bodyPr/>
          <a:lstStyle/>
          <a:p>
            <a:r>
              <a:rPr lang="en-US" dirty="0"/>
              <a:t>To ask (inject) the context you need at context class  </a:t>
            </a:r>
            <a:r>
              <a:rPr lang="en-US" b="1" dirty="0">
                <a:solidFill>
                  <a:srgbClr val="FFFF00"/>
                </a:solidFill>
              </a:rPr>
              <a:t>constructor with options</a:t>
            </a:r>
          </a:p>
          <a:p>
            <a:endParaRPr lang="en-US" dirty="0"/>
          </a:p>
          <a:p>
            <a:endParaRPr lang="en-US" dirty="0"/>
          </a:p>
          <a:p>
            <a:r>
              <a:rPr lang="en-US" dirty="0"/>
              <a:t>public </a:t>
            </a:r>
            <a:r>
              <a:rPr lang="en-US" dirty="0" err="1"/>
              <a:t>ItiContext</a:t>
            </a:r>
            <a:r>
              <a:rPr lang="en-US" dirty="0"/>
              <a:t>():base(){}  // the default context constructor without option needs </a:t>
            </a:r>
            <a:r>
              <a:rPr lang="en-US" dirty="0" err="1"/>
              <a:t>onConfiguring</a:t>
            </a:r>
            <a:r>
              <a:rPr lang="en-US" dirty="0"/>
              <a:t>() Method, once you use the parameterized with option you do not need the default one and </a:t>
            </a:r>
            <a:r>
              <a:rPr lang="en-US" dirty="0" err="1"/>
              <a:t>onConfiguring</a:t>
            </a:r>
            <a:r>
              <a:rPr lang="en-US" dirty="0"/>
              <a:t>()</a:t>
            </a:r>
          </a:p>
          <a:p>
            <a:r>
              <a:rPr lang="en-US" dirty="0"/>
              <a:t>Context is Built in service that need to be registered, so To make IOC container Responds with object of DbContext you need to register it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D65B4E20-E504-0FA0-AE75-F62143C7F425}"/>
              </a:ext>
            </a:extLst>
          </p:cNvPr>
          <p:cNvPicPr>
            <a:picLocks noChangeAspect="1"/>
          </p:cNvPicPr>
          <p:nvPr/>
        </p:nvPicPr>
        <p:blipFill>
          <a:blip r:embed="rId2"/>
          <a:stretch>
            <a:fillRect/>
          </a:stretch>
        </p:blipFill>
        <p:spPr>
          <a:xfrm>
            <a:off x="87640" y="670003"/>
            <a:ext cx="7077075" cy="1763941"/>
          </a:xfrm>
          <a:prstGeom prst="rect">
            <a:avLst/>
          </a:prstGeom>
        </p:spPr>
      </p:pic>
      <p:pic>
        <p:nvPicPr>
          <p:cNvPr id="9" name="Picture 8">
            <a:extLst>
              <a:ext uri="{FF2B5EF4-FFF2-40B4-BE49-F238E27FC236}">
                <a16:creationId xmlns:a16="http://schemas.microsoft.com/office/drawing/2014/main" id="{FEB46F98-957D-4350-7DAB-B4FBAEF917A4}"/>
              </a:ext>
            </a:extLst>
          </p:cNvPr>
          <p:cNvPicPr>
            <a:picLocks noChangeAspect="1"/>
          </p:cNvPicPr>
          <p:nvPr/>
        </p:nvPicPr>
        <p:blipFill>
          <a:blip r:embed="rId3"/>
          <a:stretch>
            <a:fillRect/>
          </a:stretch>
        </p:blipFill>
        <p:spPr>
          <a:xfrm>
            <a:off x="87640" y="3116259"/>
            <a:ext cx="5467350" cy="647700"/>
          </a:xfrm>
          <a:prstGeom prst="rect">
            <a:avLst/>
          </a:prstGeom>
        </p:spPr>
      </p:pic>
      <p:pic>
        <p:nvPicPr>
          <p:cNvPr id="12" name="Picture 11">
            <a:extLst>
              <a:ext uri="{FF2B5EF4-FFF2-40B4-BE49-F238E27FC236}">
                <a16:creationId xmlns:a16="http://schemas.microsoft.com/office/drawing/2014/main" id="{C2317C96-0064-3CD0-CB99-4D5D538B34C9}"/>
              </a:ext>
            </a:extLst>
          </p:cNvPr>
          <p:cNvPicPr>
            <a:picLocks noChangeAspect="1"/>
          </p:cNvPicPr>
          <p:nvPr/>
        </p:nvPicPr>
        <p:blipFill>
          <a:blip r:embed="rId4"/>
          <a:stretch>
            <a:fillRect/>
          </a:stretch>
        </p:blipFill>
        <p:spPr>
          <a:xfrm>
            <a:off x="87640" y="5484014"/>
            <a:ext cx="11210925" cy="800100"/>
          </a:xfrm>
          <a:prstGeom prst="rect">
            <a:avLst/>
          </a:prstGeom>
        </p:spPr>
      </p:pic>
    </p:spTree>
    <p:extLst>
      <p:ext uri="{BB962C8B-B14F-4D97-AF65-F5344CB8AC3E}">
        <p14:creationId xmlns:p14="http://schemas.microsoft.com/office/powerpoint/2010/main" val="41168473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1CE4B-4941-FD16-1F24-061DDE3DF0D6}"/>
              </a:ext>
            </a:extLst>
          </p:cNvPr>
          <p:cNvSpPr>
            <a:spLocks noGrp="1"/>
          </p:cNvSpPr>
          <p:nvPr>
            <p:ph type="title"/>
          </p:nvPr>
        </p:nvSpPr>
        <p:spPr>
          <a:xfrm>
            <a:off x="380284" y="0"/>
            <a:ext cx="11096713" cy="828088"/>
          </a:xfrm>
        </p:spPr>
        <p:txBody>
          <a:bodyPr>
            <a:normAutofit/>
          </a:bodyPr>
          <a:lstStyle/>
          <a:p>
            <a:r>
              <a:rPr lang="en-US" sz="2800" dirty="0"/>
              <a:t>To make connection string at app setting</a:t>
            </a:r>
          </a:p>
        </p:txBody>
      </p:sp>
      <p:sp>
        <p:nvSpPr>
          <p:cNvPr id="3" name="Content Placeholder 2">
            <a:extLst>
              <a:ext uri="{FF2B5EF4-FFF2-40B4-BE49-F238E27FC236}">
                <a16:creationId xmlns:a16="http://schemas.microsoft.com/office/drawing/2014/main" id="{63FFA9D6-FCA0-1709-CA38-6B3B88B4D08E}"/>
              </a:ext>
            </a:extLst>
          </p:cNvPr>
          <p:cNvSpPr>
            <a:spLocks noGrp="1"/>
          </p:cNvSpPr>
          <p:nvPr>
            <p:ph sz="quarter" idx="13"/>
          </p:nvPr>
        </p:nvSpPr>
        <p:spPr>
          <a:xfrm>
            <a:off x="913774" y="886120"/>
            <a:ext cx="10363826" cy="5835191"/>
          </a:xfrm>
        </p:spPr>
        <p:txBody>
          <a:bodyPr/>
          <a:lstStyle/>
          <a:p>
            <a:r>
              <a:rPr lang="en-US" dirty="0"/>
              <a:t>At </a:t>
            </a:r>
            <a:r>
              <a:rPr lang="en-US" dirty="0" err="1"/>
              <a:t>appSetting.Json</a:t>
            </a:r>
            <a:r>
              <a:rPr lang="en-US" dirty="0"/>
              <a:t> </a:t>
            </a:r>
            <a:r>
              <a:rPr lang="en-US" dirty="0">
                <a:sym typeface="Wingdings" panose="05000000000000000000" pitchFamily="2" charset="2"/>
              </a:rPr>
              <a:t> it’s an configuration file</a:t>
            </a:r>
            <a:endParaRPr lang="en-US" dirty="0"/>
          </a:p>
          <a:p>
            <a:endParaRPr lang="en-US" dirty="0"/>
          </a:p>
          <a:p>
            <a:pPr marL="0" indent="0">
              <a:buNone/>
            </a:pPr>
            <a:endParaRPr lang="en-US" dirty="0"/>
          </a:p>
          <a:p>
            <a:r>
              <a:rPr lang="en-US" dirty="0"/>
              <a:t>To read configuration At </a:t>
            </a:r>
            <a:r>
              <a:rPr lang="en-US" dirty="0" err="1"/>
              <a:t>program.cs</a:t>
            </a:r>
            <a:endParaRPr lang="en-US" dirty="0"/>
          </a:p>
          <a:p>
            <a:endParaRPr lang="en-US" dirty="0"/>
          </a:p>
          <a:p>
            <a:endParaRPr lang="en-US" dirty="0"/>
          </a:p>
          <a:p>
            <a:r>
              <a:rPr lang="en-US" dirty="0"/>
              <a:t>To read configuration at controller, its registered service</a:t>
            </a:r>
          </a:p>
          <a:p>
            <a:endParaRPr lang="en-US" dirty="0"/>
          </a:p>
        </p:txBody>
      </p:sp>
      <p:pic>
        <p:nvPicPr>
          <p:cNvPr id="5" name="Picture 4">
            <a:extLst>
              <a:ext uri="{FF2B5EF4-FFF2-40B4-BE49-F238E27FC236}">
                <a16:creationId xmlns:a16="http://schemas.microsoft.com/office/drawing/2014/main" id="{164338C9-75AC-0247-0C3D-934C1B7779C4}"/>
              </a:ext>
            </a:extLst>
          </p:cNvPr>
          <p:cNvPicPr>
            <a:picLocks noChangeAspect="1"/>
          </p:cNvPicPr>
          <p:nvPr/>
        </p:nvPicPr>
        <p:blipFill>
          <a:blip r:embed="rId2"/>
          <a:stretch>
            <a:fillRect/>
          </a:stretch>
        </p:blipFill>
        <p:spPr>
          <a:xfrm>
            <a:off x="792834" y="1375332"/>
            <a:ext cx="11306175" cy="838200"/>
          </a:xfrm>
          <a:prstGeom prst="rect">
            <a:avLst/>
          </a:prstGeom>
        </p:spPr>
      </p:pic>
      <p:pic>
        <p:nvPicPr>
          <p:cNvPr id="7" name="Picture 6">
            <a:extLst>
              <a:ext uri="{FF2B5EF4-FFF2-40B4-BE49-F238E27FC236}">
                <a16:creationId xmlns:a16="http://schemas.microsoft.com/office/drawing/2014/main" id="{6F7C244A-4A69-5758-7371-E33A903F9F74}"/>
              </a:ext>
            </a:extLst>
          </p:cNvPr>
          <p:cNvPicPr>
            <a:picLocks noChangeAspect="1"/>
          </p:cNvPicPr>
          <p:nvPr/>
        </p:nvPicPr>
        <p:blipFill>
          <a:blip r:embed="rId3"/>
          <a:stretch>
            <a:fillRect/>
          </a:stretch>
        </p:blipFill>
        <p:spPr>
          <a:xfrm>
            <a:off x="792834" y="2642452"/>
            <a:ext cx="8820150" cy="914400"/>
          </a:xfrm>
          <a:prstGeom prst="rect">
            <a:avLst/>
          </a:prstGeom>
        </p:spPr>
      </p:pic>
      <p:pic>
        <p:nvPicPr>
          <p:cNvPr id="9" name="Picture 8">
            <a:extLst>
              <a:ext uri="{FF2B5EF4-FFF2-40B4-BE49-F238E27FC236}">
                <a16:creationId xmlns:a16="http://schemas.microsoft.com/office/drawing/2014/main" id="{E9F6B566-CBA4-68A2-09A7-5E4759110077}"/>
              </a:ext>
            </a:extLst>
          </p:cNvPr>
          <p:cNvPicPr>
            <a:picLocks noChangeAspect="1"/>
          </p:cNvPicPr>
          <p:nvPr/>
        </p:nvPicPr>
        <p:blipFill>
          <a:blip r:embed="rId4"/>
          <a:stretch>
            <a:fillRect/>
          </a:stretch>
        </p:blipFill>
        <p:spPr>
          <a:xfrm>
            <a:off x="698566" y="4236168"/>
            <a:ext cx="10267950" cy="2543175"/>
          </a:xfrm>
          <a:prstGeom prst="rect">
            <a:avLst/>
          </a:prstGeom>
        </p:spPr>
      </p:pic>
    </p:spTree>
    <p:extLst>
      <p:ext uri="{BB962C8B-B14F-4D97-AF65-F5344CB8AC3E}">
        <p14:creationId xmlns:p14="http://schemas.microsoft.com/office/powerpoint/2010/main" val="40005847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05DD2-B8F2-4C6E-9F8E-9D14875E83C4}"/>
              </a:ext>
            </a:extLst>
          </p:cNvPr>
          <p:cNvSpPr>
            <a:spLocks noGrp="1"/>
          </p:cNvSpPr>
          <p:nvPr>
            <p:ph type="title"/>
          </p:nvPr>
        </p:nvSpPr>
        <p:spPr>
          <a:xfrm>
            <a:off x="583857" y="166540"/>
            <a:ext cx="10353761" cy="1326321"/>
          </a:xfrm>
        </p:spPr>
        <p:txBody>
          <a:bodyPr/>
          <a:lstStyle/>
          <a:p>
            <a:r>
              <a:rPr lang="en-US" dirty="0"/>
              <a:t>To read configuration at view</a:t>
            </a:r>
          </a:p>
        </p:txBody>
      </p:sp>
      <p:sp>
        <p:nvSpPr>
          <p:cNvPr id="3" name="Content Placeholder 2">
            <a:extLst>
              <a:ext uri="{FF2B5EF4-FFF2-40B4-BE49-F238E27FC236}">
                <a16:creationId xmlns:a16="http://schemas.microsoft.com/office/drawing/2014/main" id="{8E28A68E-E06C-E907-1BE8-A4F0E36EF665}"/>
              </a:ext>
            </a:extLst>
          </p:cNvPr>
          <p:cNvSpPr>
            <a:spLocks noGrp="1"/>
          </p:cNvSpPr>
          <p:nvPr>
            <p:ph sz="quarter" idx="13"/>
          </p:nvPr>
        </p:nvSpPr>
        <p:spPr>
          <a:xfrm>
            <a:off x="913774" y="1640264"/>
            <a:ext cx="10363826" cy="4150935"/>
          </a:xfrm>
        </p:spPr>
        <p:txBody>
          <a:bodyPr/>
          <a:lstStyle/>
          <a:p>
            <a:r>
              <a:rPr lang="en-US" sz="1800" dirty="0">
                <a:solidFill>
                  <a:srgbClr val="000000"/>
                </a:solidFill>
                <a:highlight>
                  <a:srgbClr val="FFFF00"/>
                </a:highlight>
                <a:latin typeface="Cascadia Mono" panose="020B0609020000020004" pitchFamily="49" charset="0"/>
              </a:rPr>
              <a:t>@inject </a:t>
            </a:r>
            <a:r>
              <a:rPr lang="en-US" sz="1800" dirty="0" err="1">
                <a:solidFill>
                  <a:srgbClr val="000000"/>
                </a:solidFill>
                <a:highlight>
                  <a:srgbClr val="FFFF00"/>
                </a:highlight>
                <a:latin typeface="Cascadia Mono" panose="020B0609020000020004" pitchFamily="49" charset="0"/>
              </a:rPr>
              <a:t>IConfiguration</a:t>
            </a:r>
            <a:r>
              <a:rPr lang="en-US" sz="1800" dirty="0">
                <a:solidFill>
                  <a:srgbClr val="000000"/>
                </a:solidFill>
                <a:highlight>
                  <a:srgbClr val="FFFF00"/>
                </a:highlight>
                <a:latin typeface="Cascadia Mono" panose="020B0609020000020004" pitchFamily="49" charset="0"/>
              </a:rPr>
              <a:t> config</a:t>
            </a:r>
            <a:endParaRPr lang="en-US" dirty="0"/>
          </a:p>
        </p:txBody>
      </p:sp>
    </p:spTree>
    <p:extLst>
      <p:ext uri="{BB962C8B-B14F-4D97-AF65-F5344CB8AC3E}">
        <p14:creationId xmlns:p14="http://schemas.microsoft.com/office/powerpoint/2010/main" val="1749506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2DD39B-EAC2-4A8D-B86A-C498B20EBA9C}"/>
              </a:ext>
            </a:extLst>
          </p:cNvPr>
          <p:cNvSpPr>
            <a:spLocks noGrp="1"/>
          </p:cNvSpPr>
          <p:nvPr>
            <p:ph sz="quarter" idx="13"/>
          </p:nvPr>
        </p:nvSpPr>
        <p:spPr>
          <a:xfrm>
            <a:off x="443059" y="216816"/>
            <a:ext cx="11642103" cy="6543907"/>
          </a:xfrm>
        </p:spPr>
        <p:txBody>
          <a:bodyPr>
            <a:normAutofit lnSpcReduction="10000"/>
          </a:bodyPr>
          <a:lstStyle/>
          <a:p>
            <a:r>
              <a:rPr lang="en-US" dirty="0"/>
              <a:t>MVC: stands for model view controller</a:t>
            </a:r>
          </a:p>
          <a:p>
            <a:r>
              <a:rPr lang="en-US" dirty="0"/>
              <a:t>MVC: it’s a design pattern solves the interdependencies between data access code, business logic code, and presentation code by decoupling them</a:t>
            </a:r>
          </a:p>
          <a:p>
            <a:r>
              <a:rPr lang="en-US" dirty="0"/>
              <a:t>Models:  there is two types of classes exists in Models Folder</a:t>
            </a:r>
          </a:p>
          <a:p>
            <a:pPr marL="800100" lvl="1" indent="-342900">
              <a:buFont typeface="+mj-lt"/>
              <a:buAutoNum type="arabicPeriod"/>
            </a:pPr>
            <a:r>
              <a:rPr lang="en-US" b="1" dirty="0">
                <a:solidFill>
                  <a:srgbClr val="FF0000"/>
                </a:solidFill>
              </a:rPr>
              <a:t>class that map on table, </a:t>
            </a:r>
          </a:p>
          <a:p>
            <a:pPr marL="800100" lvl="1" indent="-342900">
              <a:buFont typeface="+mj-lt"/>
              <a:buAutoNum type="arabicPeriod"/>
            </a:pPr>
            <a:r>
              <a:rPr lang="en-US" b="1" dirty="0">
                <a:solidFill>
                  <a:srgbClr val="FF0000"/>
                </a:solidFill>
              </a:rPr>
              <a:t>business logic [operations] class</a:t>
            </a:r>
          </a:p>
          <a:p>
            <a:r>
              <a:rPr lang="en-US" dirty="0"/>
              <a:t>View: HTML, CSS code</a:t>
            </a:r>
          </a:p>
          <a:p>
            <a:r>
              <a:rPr lang="en-US" dirty="0"/>
              <a:t>Controller: bridge between view, model</a:t>
            </a:r>
          </a:p>
          <a:p>
            <a:pPr lvl="1"/>
            <a:r>
              <a:rPr lang="en-US" dirty="0"/>
              <a:t>Catch request</a:t>
            </a:r>
          </a:p>
          <a:p>
            <a:pPr lvl="1"/>
            <a:r>
              <a:rPr lang="en-US" dirty="0"/>
              <a:t>ask model to get a specific method</a:t>
            </a:r>
          </a:p>
          <a:p>
            <a:pPr lvl="1"/>
            <a:r>
              <a:rPr lang="en-US" dirty="0"/>
              <a:t>Send data to view after that the view is rendered</a:t>
            </a:r>
          </a:p>
          <a:p>
            <a:r>
              <a:rPr lang="en-US" dirty="0"/>
              <a:t>MVC Cons</a:t>
            </a:r>
          </a:p>
          <a:p>
            <a:pPr lvl="1"/>
            <a:r>
              <a:rPr lang="en-US" b="1" dirty="0">
                <a:solidFill>
                  <a:srgbClr val="FF0000"/>
                </a:solidFill>
              </a:rPr>
              <a:t>Separation</a:t>
            </a:r>
            <a:r>
              <a:rPr lang="en-US" dirty="0"/>
              <a:t> data access code, business logic code, and presentation code </a:t>
            </a:r>
          </a:p>
          <a:p>
            <a:pPr lvl="1"/>
            <a:r>
              <a:rPr lang="en-US" b="1" dirty="0">
                <a:solidFill>
                  <a:srgbClr val="FF0000"/>
                </a:solidFill>
              </a:rPr>
              <a:t>Powerful URL mapping </a:t>
            </a:r>
            <a:r>
              <a:rPr lang="en-US" dirty="0"/>
              <a:t>instead of we were use routing using folders and page name like this-&gt; </a:t>
            </a:r>
          </a:p>
          <a:p>
            <a:pPr marL="914400" lvl="2" indent="0">
              <a:buNone/>
            </a:pPr>
            <a:r>
              <a:rPr lang="en-US" dirty="0"/>
              <a:t>file:/web%20developement/26_MVC/lec1/Day1.pdf  -&gt; using RESFUL API technology the URL will be  </a:t>
            </a:r>
            <a:r>
              <a:rPr lang="en-US" dirty="0">
                <a:sym typeface="Wingdings" panose="05000000000000000000" pitchFamily="2" charset="2"/>
              </a:rPr>
              <a:t></a:t>
            </a:r>
            <a:r>
              <a:rPr lang="en-US" dirty="0"/>
              <a:t>       class name/method </a:t>
            </a:r>
          </a:p>
          <a:p>
            <a:pPr lvl="1"/>
            <a:r>
              <a:rPr lang="en-US" b="1" dirty="0">
                <a:solidFill>
                  <a:srgbClr val="FF0000"/>
                </a:solidFill>
              </a:rPr>
              <a:t>Razor engine</a:t>
            </a:r>
            <a:r>
              <a:rPr lang="en-US" dirty="0"/>
              <a:t>: write C# code inside html  </a:t>
            </a:r>
          </a:p>
          <a:p>
            <a:pPr marL="457200" lvl="1" indent="0">
              <a:buNone/>
            </a:pPr>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31640143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2F7BF-2E41-B32A-C248-FD07233EF020}"/>
              </a:ext>
            </a:extLst>
          </p:cNvPr>
          <p:cNvSpPr>
            <a:spLocks noGrp="1"/>
          </p:cNvSpPr>
          <p:nvPr>
            <p:ph type="title"/>
          </p:nvPr>
        </p:nvSpPr>
        <p:spPr>
          <a:xfrm>
            <a:off x="828315" y="100552"/>
            <a:ext cx="10353761" cy="710153"/>
          </a:xfrm>
        </p:spPr>
        <p:txBody>
          <a:bodyPr/>
          <a:lstStyle/>
          <a:p>
            <a:r>
              <a:rPr lang="en-US" dirty="0"/>
              <a:t>Database context constructors</a:t>
            </a:r>
          </a:p>
        </p:txBody>
      </p:sp>
      <p:sp>
        <p:nvSpPr>
          <p:cNvPr id="3" name="Content Placeholder 2">
            <a:extLst>
              <a:ext uri="{FF2B5EF4-FFF2-40B4-BE49-F238E27FC236}">
                <a16:creationId xmlns:a16="http://schemas.microsoft.com/office/drawing/2014/main" id="{EFB6709B-F0BE-CD19-52FE-9DAE96F94391}"/>
              </a:ext>
            </a:extLst>
          </p:cNvPr>
          <p:cNvSpPr>
            <a:spLocks noGrp="1"/>
          </p:cNvSpPr>
          <p:nvPr>
            <p:ph sz="quarter" idx="13"/>
          </p:nvPr>
        </p:nvSpPr>
        <p:spPr>
          <a:xfrm>
            <a:off x="69228" y="4628560"/>
            <a:ext cx="11913398" cy="2128888"/>
          </a:xfrm>
        </p:spPr>
        <p:txBody>
          <a:bodyPr>
            <a:normAutofit/>
          </a:bodyPr>
          <a:lstStyle/>
          <a:p>
            <a:r>
              <a:rPr lang="en-US" dirty="0"/>
              <a:t>The default constructor need onConfiguring method to read the connection string</a:t>
            </a:r>
          </a:p>
          <a:p>
            <a:r>
              <a:rPr lang="en-US" dirty="0"/>
              <a:t>The parameterized contractors for any class inject ITIContext , and ServiceProvider use it when making object from it</a:t>
            </a:r>
          </a:p>
        </p:txBody>
      </p:sp>
      <p:pic>
        <p:nvPicPr>
          <p:cNvPr id="5" name="Picture 4">
            <a:extLst>
              <a:ext uri="{FF2B5EF4-FFF2-40B4-BE49-F238E27FC236}">
                <a16:creationId xmlns:a16="http://schemas.microsoft.com/office/drawing/2014/main" id="{1EB9BA19-6438-830B-4A96-D3A5FA07D5D6}"/>
              </a:ext>
            </a:extLst>
          </p:cNvPr>
          <p:cNvPicPr>
            <a:picLocks noChangeAspect="1"/>
          </p:cNvPicPr>
          <p:nvPr/>
        </p:nvPicPr>
        <p:blipFill>
          <a:blip r:embed="rId2"/>
          <a:stretch>
            <a:fillRect/>
          </a:stretch>
        </p:blipFill>
        <p:spPr>
          <a:xfrm>
            <a:off x="209374" y="718009"/>
            <a:ext cx="10963275" cy="3910551"/>
          </a:xfrm>
          <a:prstGeom prst="rect">
            <a:avLst/>
          </a:prstGeom>
        </p:spPr>
      </p:pic>
    </p:spTree>
    <p:extLst>
      <p:ext uri="{BB962C8B-B14F-4D97-AF65-F5344CB8AC3E}">
        <p14:creationId xmlns:p14="http://schemas.microsoft.com/office/powerpoint/2010/main" val="12302396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2AF74-5C8C-9377-6294-74DDEF45723E}"/>
              </a:ext>
            </a:extLst>
          </p:cNvPr>
          <p:cNvSpPr>
            <a:spLocks noGrp="1"/>
          </p:cNvSpPr>
          <p:nvPr>
            <p:ph type="title"/>
          </p:nvPr>
        </p:nvSpPr>
        <p:spPr>
          <a:xfrm>
            <a:off x="903730" y="0"/>
            <a:ext cx="10353761" cy="842128"/>
          </a:xfrm>
        </p:spPr>
        <p:txBody>
          <a:bodyPr>
            <a:normAutofit/>
          </a:bodyPr>
          <a:lstStyle/>
          <a:p>
            <a:r>
              <a:rPr lang="en-US" dirty="0"/>
              <a:t>Context injection at validator attribute</a:t>
            </a:r>
          </a:p>
        </p:txBody>
      </p:sp>
      <p:sp>
        <p:nvSpPr>
          <p:cNvPr id="3" name="Content Placeholder 2">
            <a:extLst>
              <a:ext uri="{FF2B5EF4-FFF2-40B4-BE49-F238E27FC236}">
                <a16:creationId xmlns:a16="http://schemas.microsoft.com/office/drawing/2014/main" id="{E74FCB0C-C9C9-BC72-675C-D5DD95EE4844}"/>
              </a:ext>
            </a:extLst>
          </p:cNvPr>
          <p:cNvSpPr>
            <a:spLocks noGrp="1"/>
          </p:cNvSpPr>
          <p:nvPr>
            <p:ph sz="quarter" idx="13"/>
          </p:nvPr>
        </p:nvSpPr>
        <p:spPr>
          <a:xfrm>
            <a:off x="273377" y="999241"/>
            <a:ext cx="11792932" cy="5486399"/>
          </a:xfrm>
        </p:spPr>
        <p:txBody>
          <a:bodyPr/>
          <a:lstStyle/>
          <a:p>
            <a:r>
              <a:rPr lang="en-US" dirty="0"/>
              <a:t>Validation Attribute class cannot ask IOC container to get object so we can not inject inside it but we can get access the services of ServiceProvider Via </a:t>
            </a:r>
            <a:r>
              <a:rPr lang="en-US" dirty="0" err="1"/>
              <a:t>valitionContext</a:t>
            </a:r>
            <a:r>
              <a:rPr lang="en-US" dirty="0"/>
              <a:t>  parameter</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4DB13CA9-A305-7184-BA41-B010BD02323C}"/>
              </a:ext>
            </a:extLst>
          </p:cNvPr>
          <p:cNvPicPr>
            <a:picLocks noChangeAspect="1"/>
          </p:cNvPicPr>
          <p:nvPr/>
        </p:nvPicPr>
        <p:blipFill>
          <a:blip r:embed="rId2"/>
          <a:stretch>
            <a:fillRect/>
          </a:stretch>
        </p:blipFill>
        <p:spPr>
          <a:xfrm>
            <a:off x="273377" y="1771208"/>
            <a:ext cx="9058275" cy="657225"/>
          </a:xfrm>
          <a:prstGeom prst="rect">
            <a:avLst/>
          </a:prstGeom>
        </p:spPr>
      </p:pic>
    </p:spTree>
    <p:extLst>
      <p:ext uri="{BB962C8B-B14F-4D97-AF65-F5344CB8AC3E}">
        <p14:creationId xmlns:p14="http://schemas.microsoft.com/office/powerpoint/2010/main" val="4844686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32592-87C8-8668-46C2-539FA8DC4289}"/>
              </a:ext>
            </a:extLst>
          </p:cNvPr>
          <p:cNvSpPr>
            <a:spLocks noGrp="1"/>
          </p:cNvSpPr>
          <p:nvPr>
            <p:ph type="title"/>
          </p:nvPr>
        </p:nvSpPr>
        <p:spPr>
          <a:xfrm>
            <a:off x="913774" y="0"/>
            <a:ext cx="10353762" cy="697584"/>
          </a:xfrm>
        </p:spPr>
        <p:txBody>
          <a:bodyPr>
            <a:normAutofit fontScale="90000"/>
          </a:bodyPr>
          <a:lstStyle/>
          <a:p>
            <a:r>
              <a:rPr lang="en-US" dirty="0"/>
              <a:t>To Inject DB Context instead of create</a:t>
            </a:r>
          </a:p>
        </p:txBody>
      </p:sp>
      <p:sp>
        <p:nvSpPr>
          <p:cNvPr id="3" name="Content Placeholder 2">
            <a:extLst>
              <a:ext uri="{FF2B5EF4-FFF2-40B4-BE49-F238E27FC236}">
                <a16:creationId xmlns:a16="http://schemas.microsoft.com/office/drawing/2014/main" id="{30095F46-9F0E-1ED8-3717-D38F3817FE98}"/>
              </a:ext>
            </a:extLst>
          </p:cNvPr>
          <p:cNvSpPr>
            <a:spLocks noGrp="1"/>
          </p:cNvSpPr>
          <p:nvPr>
            <p:ph sz="quarter" idx="13"/>
          </p:nvPr>
        </p:nvSpPr>
        <p:spPr>
          <a:xfrm>
            <a:off x="1" y="697584"/>
            <a:ext cx="12192000" cy="5854045"/>
          </a:xfrm>
        </p:spPr>
        <p:txBody>
          <a:bodyPr/>
          <a:lstStyle/>
          <a:p>
            <a:r>
              <a:rPr lang="en-US" sz="1800" dirty="0"/>
              <a:t>At DBContext file comment the function on configure as there is no need for it, add this parametrized constructor</a:t>
            </a:r>
          </a:p>
          <a:p>
            <a:pPr marL="36900" indent="0">
              <a:buNone/>
            </a:pPr>
            <a:endParaRPr lang="en-US" dirty="0"/>
          </a:p>
          <a:p>
            <a:endParaRPr lang="en-US" dirty="0"/>
          </a:p>
          <a:p>
            <a:endParaRPr lang="en-US" dirty="0"/>
          </a:p>
          <a:p>
            <a:r>
              <a:rPr lang="en-US" dirty="0"/>
              <a:t>At </a:t>
            </a:r>
            <a:r>
              <a:rPr lang="en-US" dirty="0" err="1"/>
              <a:t>appSetting.Json</a:t>
            </a:r>
            <a:r>
              <a:rPr lang="en-US" dirty="0"/>
              <a:t> </a:t>
            </a:r>
            <a:r>
              <a:rPr lang="en-US" dirty="0">
                <a:sym typeface="Wingdings" panose="05000000000000000000" pitchFamily="2" charset="2"/>
              </a:rPr>
              <a:t> it’s a configuration file</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At </a:t>
            </a:r>
            <a:r>
              <a:rPr lang="en-US" dirty="0" err="1">
                <a:sym typeface="Wingdings" panose="05000000000000000000" pitchFamily="2" charset="2"/>
              </a:rPr>
              <a:t>program.cs</a:t>
            </a:r>
            <a:r>
              <a:rPr lang="en-US" dirty="0">
                <a:sym typeface="Wingdings" panose="05000000000000000000" pitchFamily="2" charset="2"/>
              </a:rPr>
              <a:t> </a:t>
            </a:r>
          </a:p>
          <a:p>
            <a:pPr marL="36900" indent="0">
              <a:buNone/>
            </a:pPr>
            <a:endParaRPr lang="en-US" dirty="0">
              <a:sym typeface="Wingdings" panose="05000000000000000000" pitchFamily="2" charset="2"/>
            </a:endParaRPr>
          </a:p>
          <a:p>
            <a:r>
              <a:rPr lang="en-US" dirty="0">
                <a:sym typeface="Wingdings" panose="05000000000000000000" pitchFamily="2" charset="2"/>
              </a:rPr>
              <a:t>At controller class or repository class</a:t>
            </a:r>
          </a:p>
          <a:p>
            <a:endParaRPr lang="en-US" dirty="0">
              <a:sym typeface="Wingdings" panose="05000000000000000000" pitchFamily="2" charset="2"/>
            </a:endParaRPr>
          </a:p>
        </p:txBody>
      </p:sp>
      <p:sp>
        <p:nvSpPr>
          <p:cNvPr id="4" name="Rectangle 1">
            <a:extLst>
              <a:ext uri="{FF2B5EF4-FFF2-40B4-BE49-F238E27FC236}">
                <a16:creationId xmlns:a16="http://schemas.microsoft.com/office/drawing/2014/main" id="{E2BBB059-EECE-7C8E-3A4A-EB2C5B843986}"/>
              </a:ext>
            </a:extLst>
          </p:cNvPr>
          <p:cNvSpPr txBox="1">
            <a:spLocks noChangeArrowheads="1"/>
          </p:cNvSpPr>
          <p:nvPr/>
        </p:nvSpPr>
        <p:spPr bwMode="auto">
          <a:xfrm>
            <a:off x="358218" y="3019084"/>
            <a:ext cx="11764651" cy="108337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sz="1600" dirty="0">
                <a:solidFill>
                  <a:srgbClr val="000000"/>
                </a:solidFill>
                <a:latin typeface="Cascadia Mono" panose="020B0609020000020004" pitchFamily="49" charset="0"/>
              </a:rPr>
              <a:t> </a:t>
            </a:r>
            <a:r>
              <a:rPr lang="en-US" sz="1600" dirty="0">
                <a:solidFill>
                  <a:srgbClr val="2E75B6"/>
                </a:solidFill>
                <a:latin typeface="Cascadia Mono" panose="020B0609020000020004" pitchFamily="49" charset="0"/>
              </a:rPr>
              <a:t>"</a:t>
            </a:r>
            <a:r>
              <a:rPr lang="en-US" sz="1600" dirty="0" err="1">
                <a:solidFill>
                  <a:srgbClr val="2E75B6"/>
                </a:solidFill>
                <a:latin typeface="Cascadia Mono" panose="020B0609020000020004" pitchFamily="49" charset="0"/>
              </a:rPr>
              <a:t>ConnectionStrings</a:t>
            </a:r>
            <a:r>
              <a:rPr lang="en-US" sz="1600" dirty="0">
                <a:solidFill>
                  <a:srgbClr val="2E75B6"/>
                </a:solidFill>
                <a:latin typeface="Cascadia Mono" panose="020B0609020000020004" pitchFamily="49" charset="0"/>
              </a:rPr>
              <a:t>"</a:t>
            </a:r>
            <a:r>
              <a:rPr lang="en-US" sz="1600" dirty="0">
                <a:solidFill>
                  <a:srgbClr val="000000"/>
                </a:solidFill>
                <a:latin typeface="Cascadia Mono" panose="020B0609020000020004" pitchFamily="49" charset="0"/>
              </a:rPr>
              <a:t>: {</a:t>
            </a:r>
          </a:p>
          <a:p>
            <a:pPr marL="36900" indent="0">
              <a:buNone/>
            </a:pPr>
            <a:r>
              <a:rPr lang="en-US" sz="1600" dirty="0">
                <a:solidFill>
                  <a:srgbClr val="000000"/>
                </a:solidFill>
                <a:latin typeface="Cascadia Mono" panose="020B0609020000020004" pitchFamily="49" charset="0"/>
              </a:rPr>
              <a:t>    </a:t>
            </a:r>
            <a:r>
              <a:rPr lang="en-US" sz="1600" dirty="0">
                <a:solidFill>
                  <a:srgbClr val="2E75B6"/>
                </a:solidFill>
                <a:latin typeface="Cascadia Mono" panose="020B0609020000020004" pitchFamily="49" charset="0"/>
              </a:rPr>
              <a:t>"lab1"</a:t>
            </a:r>
            <a:r>
              <a:rPr lang="en-US" sz="1600" dirty="0">
                <a:solidFill>
                  <a:srgbClr val="000000"/>
                </a:solidFill>
                <a:latin typeface="Cascadia Mono" panose="020B0609020000020004" pitchFamily="49" charset="0"/>
              </a:rPr>
              <a:t>: </a:t>
            </a:r>
            <a:r>
              <a:rPr lang="en-US" sz="1600" dirty="0">
                <a:solidFill>
                  <a:srgbClr val="A31515"/>
                </a:solidFill>
                <a:latin typeface="Cascadia Mono" panose="020B0609020000020004" pitchFamily="49" charset="0"/>
              </a:rPr>
              <a:t>"Server=.;Database=WebApiLab1;Trusted_Connection=</a:t>
            </a:r>
            <a:r>
              <a:rPr lang="en-US" sz="1600" dirty="0" err="1">
                <a:solidFill>
                  <a:srgbClr val="A31515"/>
                </a:solidFill>
                <a:latin typeface="Cascadia Mono" panose="020B0609020000020004" pitchFamily="49" charset="0"/>
              </a:rPr>
              <a:t>True;TrustServerCertificate</a:t>
            </a:r>
            <a:r>
              <a:rPr lang="en-US" sz="1600" dirty="0">
                <a:solidFill>
                  <a:srgbClr val="A31515"/>
                </a:solidFill>
                <a:latin typeface="Cascadia Mono" panose="020B0609020000020004" pitchFamily="49" charset="0"/>
              </a:rPr>
              <a:t>=True;"</a:t>
            </a:r>
            <a:endParaRPr lang="en-US" sz="1600" dirty="0">
              <a:solidFill>
                <a:srgbClr val="000000"/>
              </a:solidFill>
              <a:latin typeface="Cascadia Mono" panose="020B0609020000020004" pitchFamily="49" charset="0"/>
            </a:endParaRPr>
          </a:p>
          <a:p>
            <a:pPr marL="36900" indent="0">
              <a:buNone/>
            </a:pPr>
            <a:r>
              <a:rPr lang="en-US" sz="1600" dirty="0">
                <a:solidFill>
                  <a:srgbClr val="000000"/>
                </a:solidFill>
                <a:latin typeface="Cascadia Mono" panose="020B0609020000020004" pitchFamily="49" charset="0"/>
              </a:rPr>
              <a:t>  }</a:t>
            </a:r>
            <a:endParaRPr lang="en-US" altLang="en-US" sz="360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F7347C89-B4B6-E05E-383A-42A660640DCD}"/>
              </a:ext>
            </a:extLst>
          </p:cNvPr>
          <p:cNvSpPr txBox="1">
            <a:spLocks noChangeArrowheads="1"/>
          </p:cNvSpPr>
          <p:nvPr/>
        </p:nvSpPr>
        <p:spPr bwMode="auto">
          <a:xfrm>
            <a:off x="358218" y="4309442"/>
            <a:ext cx="11764651" cy="7786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sz="1800" dirty="0" err="1">
                <a:solidFill>
                  <a:srgbClr val="000000"/>
                </a:solidFill>
                <a:latin typeface="Cascadia Mono" panose="020B0609020000020004" pitchFamily="49" charset="0"/>
              </a:rPr>
              <a:t>builder.Services.AddDbContext</a:t>
            </a:r>
            <a:r>
              <a:rPr lang="en-US" sz="1800" dirty="0">
                <a:solidFill>
                  <a:srgbClr val="000000"/>
                </a:solidFill>
                <a:latin typeface="Cascadia Mono" panose="020B0609020000020004" pitchFamily="49" charset="0"/>
              </a:rPr>
              <a:t>&lt;WebApiLab1Context&gt;(</a:t>
            </a:r>
          </a:p>
          <a:p>
            <a:pPr marL="36900" indent="0">
              <a:buNone/>
            </a:pPr>
            <a:r>
              <a:rPr lang="en-US" sz="1800" dirty="0">
                <a:solidFill>
                  <a:srgbClr val="000000"/>
                </a:solidFill>
                <a:latin typeface="Cascadia Mono" panose="020B0609020000020004" pitchFamily="49" charset="0"/>
              </a:rPr>
              <a:t>    op =&gt; </a:t>
            </a:r>
            <a:r>
              <a:rPr lang="en-US" sz="1800" dirty="0" err="1">
                <a:solidFill>
                  <a:srgbClr val="000000"/>
                </a:solidFill>
                <a:latin typeface="Cascadia Mono" panose="020B0609020000020004" pitchFamily="49" charset="0"/>
              </a:rPr>
              <a:t>op.UseSqlServer</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builder.Configuration.GetConnectionString</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"lab1"</a:t>
            </a:r>
            <a:r>
              <a:rPr lang="en-US" sz="1800" dirty="0">
                <a:solidFill>
                  <a:srgbClr val="000000"/>
                </a:solidFill>
                <a:latin typeface="Cascadia Mono" panose="020B0609020000020004" pitchFamily="49" charset="0"/>
              </a:rPr>
              <a:t>)));</a:t>
            </a:r>
            <a:endParaRPr lang="en-US" altLang="en-US" sz="360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344FFBBC-B006-47CD-B25C-1DC3BC42ED84}"/>
              </a:ext>
            </a:extLst>
          </p:cNvPr>
          <p:cNvSpPr txBox="1">
            <a:spLocks noChangeArrowheads="1"/>
          </p:cNvSpPr>
          <p:nvPr/>
        </p:nvSpPr>
        <p:spPr bwMode="auto">
          <a:xfrm>
            <a:off x="147484" y="5584491"/>
            <a:ext cx="11764651" cy="7109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sz="1600" dirty="0">
                <a:solidFill>
                  <a:srgbClr val="000000"/>
                </a:solidFill>
                <a:latin typeface="Cascadia Mono" panose="020B0609020000020004" pitchFamily="49" charset="0"/>
              </a:rPr>
              <a:t> WebApiLab1Context  </a:t>
            </a:r>
            <a:r>
              <a:rPr lang="en-US" sz="1600" dirty="0" err="1">
                <a:solidFill>
                  <a:srgbClr val="000000"/>
                </a:solidFill>
                <a:latin typeface="Cascadia Mono" panose="020B0609020000020004" pitchFamily="49" charset="0"/>
              </a:rPr>
              <a:t>appContext</a:t>
            </a:r>
            <a:r>
              <a:rPr lang="en-US" sz="1600" dirty="0">
                <a:solidFill>
                  <a:srgbClr val="000000"/>
                </a:solidFill>
                <a:latin typeface="Cascadia Mono" panose="020B0609020000020004" pitchFamily="49" charset="0"/>
              </a:rPr>
              <a:t>;</a:t>
            </a:r>
          </a:p>
          <a:p>
            <a:pPr marL="36900" indent="0">
              <a:buNone/>
            </a:pP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public</a:t>
            </a:r>
            <a:r>
              <a:rPr lang="en-US" sz="1600" dirty="0">
                <a:solidFill>
                  <a:srgbClr val="000000"/>
                </a:solidFill>
                <a:latin typeface="Cascadia Mono" panose="020B0609020000020004" pitchFamily="49" charset="0"/>
              </a:rPr>
              <a:t> </a:t>
            </a:r>
            <a:r>
              <a:rPr lang="en-US" sz="1600" dirty="0" err="1">
                <a:solidFill>
                  <a:srgbClr val="2B91AF"/>
                </a:solidFill>
                <a:latin typeface="Cascadia Mono" panose="020B0609020000020004" pitchFamily="49" charset="0"/>
              </a:rPr>
              <a:t>CourseController</a:t>
            </a:r>
            <a:r>
              <a:rPr lang="en-US" sz="1600" dirty="0">
                <a:solidFill>
                  <a:srgbClr val="000000"/>
                </a:solidFill>
                <a:latin typeface="Cascadia Mono" panose="020B0609020000020004" pitchFamily="49" charset="0"/>
              </a:rPr>
              <a:t>(WebApiLab1Context </a:t>
            </a:r>
            <a:r>
              <a:rPr lang="en-US" sz="1600" dirty="0" err="1">
                <a:solidFill>
                  <a:srgbClr val="000000"/>
                </a:solidFill>
                <a:latin typeface="Cascadia Mono" panose="020B0609020000020004" pitchFamily="49" charset="0"/>
              </a:rPr>
              <a:t>appContext</a:t>
            </a:r>
            <a:r>
              <a:rPr lang="en-US" sz="1600" dirty="0">
                <a:solidFill>
                  <a:srgbClr val="000000"/>
                </a:solidFill>
                <a:latin typeface="Cascadia Mono" panose="020B0609020000020004" pitchFamily="49" charset="0"/>
              </a:rPr>
              <a:t>){    </a:t>
            </a:r>
            <a:r>
              <a:rPr lang="en-US" sz="1600" dirty="0" err="1">
                <a:solidFill>
                  <a:srgbClr val="0000FF"/>
                </a:solidFill>
                <a:latin typeface="Cascadia Mono" panose="020B0609020000020004" pitchFamily="49" charset="0"/>
              </a:rPr>
              <a:t>this</a:t>
            </a:r>
            <a:r>
              <a:rPr lang="en-US" sz="1600" dirty="0" err="1">
                <a:solidFill>
                  <a:srgbClr val="000000"/>
                </a:solidFill>
                <a:latin typeface="Cascadia Mono" panose="020B0609020000020004" pitchFamily="49" charset="0"/>
              </a:rPr>
              <a:t>.appContext</a:t>
            </a:r>
            <a:r>
              <a:rPr lang="en-US" sz="1600" dirty="0">
                <a:solidFill>
                  <a:srgbClr val="000000"/>
                </a:solidFill>
                <a:latin typeface="Cascadia Mono" panose="020B0609020000020004" pitchFamily="49" charset="0"/>
              </a:rPr>
              <a:t> = </a:t>
            </a:r>
            <a:r>
              <a:rPr lang="en-US" sz="1600" dirty="0" err="1">
                <a:solidFill>
                  <a:srgbClr val="000000"/>
                </a:solidFill>
                <a:latin typeface="Cascadia Mono" panose="020B0609020000020004" pitchFamily="49" charset="0"/>
              </a:rPr>
              <a:t>appContext</a:t>
            </a:r>
            <a:r>
              <a:rPr lang="en-US" sz="1600" dirty="0">
                <a:solidFill>
                  <a:srgbClr val="000000"/>
                </a:solidFill>
                <a:latin typeface="Cascadia Mono" panose="020B0609020000020004" pitchFamily="49" charset="0"/>
              </a:rPr>
              <a:t>;  }</a:t>
            </a:r>
            <a:endParaRPr lang="en-US" altLang="en-US" sz="320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C9AEC8C2-29D1-A982-C16D-B5C7373BC946}"/>
              </a:ext>
            </a:extLst>
          </p:cNvPr>
          <p:cNvSpPr txBox="1">
            <a:spLocks noChangeArrowheads="1"/>
          </p:cNvSpPr>
          <p:nvPr/>
        </p:nvSpPr>
        <p:spPr bwMode="auto">
          <a:xfrm>
            <a:off x="147484" y="1261247"/>
            <a:ext cx="12044516" cy="119417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fr-FR" sz="1400" dirty="0">
                <a:solidFill>
                  <a:srgbClr val="000000"/>
                </a:solidFill>
                <a:latin typeface="Cascadia Mono" panose="020B0609020000020004" pitchFamily="49" charset="0"/>
              </a:rPr>
              <a:t> </a:t>
            </a:r>
            <a:r>
              <a:rPr lang="fr-FR" sz="1400" dirty="0">
                <a:solidFill>
                  <a:srgbClr val="0000FF"/>
                </a:solidFill>
                <a:latin typeface="Cascadia Mono" panose="020B0609020000020004" pitchFamily="49" charset="0"/>
              </a:rPr>
              <a:t>public</a:t>
            </a:r>
            <a:r>
              <a:rPr lang="fr-FR" sz="1400" dirty="0">
                <a:solidFill>
                  <a:srgbClr val="000000"/>
                </a:solidFill>
                <a:latin typeface="Cascadia Mono" panose="020B0609020000020004" pitchFamily="49" charset="0"/>
              </a:rPr>
              <a:t> </a:t>
            </a:r>
            <a:r>
              <a:rPr lang="en-US" sz="1400" dirty="0">
                <a:solidFill>
                  <a:srgbClr val="2E75B6"/>
                </a:solidFill>
                <a:latin typeface="Cascadia Mono" panose="020B0609020000020004" pitchFamily="49" charset="0"/>
              </a:rPr>
              <a:t>WebApiLab1Context</a:t>
            </a:r>
            <a:r>
              <a:rPr lang="fr-FR" sz="1400" dirty="0">
                <a:solidFill>
                  <a:srgbClr val="000000"/>
                </a:solidFill>
                <a:latin typeface="Cascadia Mono" panose="020B0609020000020004" pitchFamily="49" charset="0"/>
              </a:rPr>
              <a:t>(</a:t>
            </a:r>
            <a:r>
              <a:rPr lang="fr-FR" sz="1400" dirty="0" err="1">
                <a:solidFill>
                  <a:srgbClr val="000000"/>
                </a:solidFill>
                <a:latin typeface="Cascadia Mono" panose="020B0609020000020004" pitchFamily="49" charset="0"/>
              </a:rPr>
              <a:t>DbContextOptions</a:t>
            </a:r>
            <a:r>
              <a:rPr lang="fr-FR" sz="1400" dirty="0">
                <a:solidFill>
                  <a:srgbClr val="000000"/>
                </a:solidFill>
                <a:latin typeface="Cascadia Mono" panose="020B0609020000020004" pitchFamily="49" charset="0"/>
              </a:rPr>
              <a:t>&lt;</a:t>
            </a:r>
            <a:r>
              <a:rPr lang="en-US" sz="1400" dirty="0">
                <a:solidFill>
                  <a:srgbClr val="2E75B6"/>
                </a:solidFill>
                <a:latin typeface="Cascadia Mono" panose="020B0609020000020004" pitchFamily="49" charset="0"/>
              </a:rPr>
              <a:t>WebApiLab1Context</a:t>
            </a:r>
            <a:r>
              <a:rPr lang="fr-FR" sz="1400" dirty="0">
                <a:solidFill>
                  <a:srgbClr val="000000"/>
                </a:solidFill>
                <a:latin typeface="Cascadia Mono" panose="020B0609020000020004" pitchFamily="49" charset="0"/>
              </a:rPr>
              <a:t>&gt; options) : </a:t>
            </a:r>
            <a:r>
              <a:rPr lang="fr-FR" sz="1400" dirty="0">
                <a:solidFill>
                  <a:srgbClr val="0000FF"/>
                </a:solidFill>
                <a:latin typeface="Cascadia Mono" panose="020B0609020000020004" pitchFamily="49" charset="0"/>
              </a:rPr>
              <a:t>base</a:t>
            </a:r>
            <a:r>
              <a:rPr lang="fr-FR" sz="1400" dirty="0">
                <a:solidFill>
                  <a:srgbClr val="000000"/>
                </a:solidFill>
                <a:latin typeface="Cascadia Mono" panose="020B0609020000020004" pitchFamily="49" charset="0"/>
              </a:rPr>
              <a:t>(options)</a:t>
            </a:r>
            <a:r>
              <a:rPr lang="en-US" sz="1400" dirty="0">
                <a:solidFill>
                  <a:srgbClr val="000000"/>
                </a:solidFill>
                <a:latin typeface="Cascadia Mono" panose="020B0609020000020004" pitchFamily="49" charset="0"/>
              </a:rPr>
              <a:t> {} // for inject context</a:t>
            </a:r>
          </a:p>
          <a:p>
            <a:pPr marL="36900" indent="0">
              <a:buNone/>
            </a:pPr>
            <a:r>
              <a:rPr lang="en-US" sz="1400" dirty="0">
                <a:solidFill>
                  <a:srgbClr val="008000"/>
                </a:solidFill>
                <a:latin typeface="Cascadia Mono" panose="020B0609020000020004" pitchFamily="49" charset="0"/>
              </a:rPr>
              <a:t> //protected override void </a:t>
            </a:r>
            <a:r>
              <a:rPr lang="en-US" sz="1400" dirty="0" err="1">
                <a:solidFill>
                  <a:srgbClr val="008000"/>
                </a:solidFill>
                <a:latin typeface="Cascadia Mono" panose="020B0609020000020004" pitchFamily="49" charset="0"/>
              </a:rPr>
              <a:t>OnConfiguring</a:t>
            </a:r>
            <a:r>
              <a:rPr lang="en-US" sz="1400" dirty="0">
                <a:solidFill>
                  <a:srgbClr val="008000"/>
                </a:solidFill>
                <a:latin typeface="Cascadia Mono" panose="020B0609020000020004" pitchFamily="49" charset="0"/>
              </a:rPr>
              <a:t>(</a:t>
            </a:r>
            <a:r>
              <a:rPr lang="en-US" sz="1400" dirty="0" err="1">
                <a:solidFill>
                  <a:srgbClr val="008000"/>
                </a:solidFill>
                <a:latin typeface="Cascadia Mono" panose="020B0609020000020004" pitchFamily="49" charset="0"/>
              </a:rPr>
              <a:t>DbContextOptionsBuilder</a:t>
            </a:r>
            <a:r>
              <a:rPr lang="en-US" sz="1400" dirty="0">
                <a:solidFill>
                  <a:srgbClr val="008000"/>
                </a:solidFill>
                <a:latin typeface="Cascadia Mono" panose="020B0609020000020004" pitchFamily="49" charset="0"/>
              </a:rPr>
              <a:t> </a:t>
            </a:r>
            <a:r>
              <a:rPr lang="en-US" sz="1400" dirty="0" err="1">
                <a:solidFill>
                  <a:srgbClr val="008000"/>
                </a:solidFill>
                <a:latin typeface="Cascadia Mono" panose="020B0609020000020004" pitchFamily="49" charset="0"/>
              </a:rPr>
              <a:t>optionsBuilder</a:t>
            </a:r>
            <a:r>
              <a:rPr lang="en-US" sz="1400" dirty="0">
                <a:solidFill>
                  <a:srgbClr val="008000"/>
                </a:solidFill>
                <a:latin typeface="Cascadia Mono" panose="020B0609020000020004" pitchFamily="49" charset="0"/>
              </a:rPr>
              <a:t>) { 	</a:t>
            </a:r>
            <a:r>
              <a:rPr lang="en-US" sz="1400" dirty="0" err="1">
                <a:solidFill>
                  <a:srgbClr val="008000"/>
                </a:solidFill>
                <a:latin typeface="Cascadia Mono" panose="020B0609020000020004" pitchFamily="49" charset="0"/>
              </a:rPr>
              <a:t>optionsBuilder.UseSqlServer</a:t>
            </a:r>
            <a:r>
              <a:rPr lang="en-US" sz="1400" dirty="0">
                <a:solidFill>
                  <a:srgbClr val="008000"/>
                </a:solidFill>
                <a:latin typeface="Cascadia Mono" panose="020B0609020000020004" pitchFamily="49" charset="0"/>
              </a:rPr>
              <a:t>("Server=.;Database=</a:t>
            </a:r>
            <a:r>
              <a:rPr lang="en-US" sz="1400" dirty="0" err="1">
                <a:solidFill>
                  <a:srgbClr val="008000"/>
                </a:solidFill>
                <a:latin typeface="Cascadia Mono" panose="020B0609020000020004" pitchFamily="49" charset="0"/>
              </a:rPr>
              <a:t>WebApi;Trusted_Connection</a:t>
            </a:r>
            <a:r>
              <a:rPr lang="en-US" sz="1400" dirty="0">
                <a:solidFill>
                  <a:srgbClr val="008000"/>
                </a:solidFill>
                <a:latin typeface="Cascadia Mono" panose="020B0609020000020004" pitchFamily="49" charset="0"/>
              </a:rPr>
              <a:t>=</a:t>
            </a:r>
            <a:r>
              <a:rPr lang="en-US" sz="1400" dirty="0" err="1">
                <a:solidFill>
                  <a:srgbClr val="008000"/>
                </a:solidFill>
                <a:latin typeface="Cascadia Mono" panose="020B0609020000020004" pitchFamily="49" charset="0"/>
              </a:rPr>
              <a:t>True;TrustServerCertificate</a:t>
            </a:r>
            <a:r>
              <a:rPr lang="en-US" sz="1400" dirty="0">
                <a:solidFill>
                  <a:srgbClr val="008000"/>
                </a:solidFill>
                <a:latin typeface="Cascadia Mono" panose="020B0609020000020004" pitchFamily="49" charset="0"/>
              </a:rPr>
              <a:t>=True");</a:t>
            </a:r>
          </a:p>
          <a:p>
            <a:pPr marL="36900" indent="0">
              <a:buNone/>
            </a:pPr>
            <a:r>
              <a:rPr lang="en-US" sz="1400" dirty="0">
                <a:solidFill>
                  <a:srgbClr val="008000"/>
                </a:solidFill>
                <a:latin typeface="Cascadia Mono" panose="020B0609020000020004" pitchFamily="49" charset="0"/>
              </a:rPr>
              <a:t> //}</a:t>
            </a:r>
            <a:endParaRPr lang="en-US" altLang="en-US" sz="1400" dirty="0">
              <a:solidFill>
                <a:srgbClr val="008000"/>
              </a:solidFill>
              <a:latin typeface="Cascadia Mono" panose="020B0609020000020004" pitchFamily="49" charset="0"/>
            </a:endParaRPr>
          </a:p>
        </p:txBody>
      </p:sp>
    </p:spTree>
    <p:extLst>
      <p:ext uri="{BB962C8B-B14F-4D97-AF65-F5344CB8AC3E}">
        <p14:creationId xmlns:p14="http://schemas.microsoft.com/office/powerpoint/2010/main" val="7715739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F077-76A6-E00B-4A14-B0A7D616D458}"/>
              </a:ext>
            </a:extLst>
          </p:cNvPr>
          <p:cNvSpPr>
            <a:spLocks noGrp="1"/>
          </p:cNvSpPr>
          <p:nvPr>
            <p:ph type="title"/>
          </p:nvPr>
        </p:nvSpPr>
        <p:spPr>
          <a:xfrm>
            <a:off x="903730" y="41507"/>
            <a:ext cx="10353761" cy="551346"/>
          </a:xfrm>
        </p:spPr>
        <p:txBody>
          <a:bodyPr>
            <a:normAutofit fontScale="90000"/>
          </a:bodyPr>
          <a:lstStyle/>
          <a:p>
            <a:r>
              <a:rPr lang="en-US" dirty="0"/>
              <a:t>Lecture 9</a:t>
            </a:r>
          </a:p>
        </p:txBody>
      </p:sp>
      <p:sp>
        <p:nvSpPr>
          <p:cNvPr id="3" name="Content Placeholder 2">
            <a:extLst>
              <a:ext uri="{FF2B5EF4-FFF2-40B4-BE49-F238E27FC236}">
                <a16:creationId xmlns:a16="http://schemas.microsoft.com/office/drawing/2014/main" id="{CCACC204-9F5F-7D04-8F54-A86AB9A098C5}"/>
              </a:ext>
            </a:extLst>
          </p:cNvPr>
          <p:cNvSpPr>
            <a:spLocks noGrp="1"/>
          </p:cNvSpPr>
          <p:nvPr>
            <p:ph sz="quarter" idx="13"/>
          </p:nvPr>
        </p:nvSpPr>
        <p:spPr>
          <a:xfrm>
            <a:off x="502417" y="592853"/>
            <a:ext cx="11234057" cy="5978769"/>
          </a:xfrm>
        </p:spPr>
        <p:txBody>
          <a:bodyPr/>
          <a:lstStyle/>
          <a:p>
            <a:endParaRPr lang="en-US" dirty="0"/>
          </a:p>
        </p:txBody>
      </p:sp>
    </p:spTree>
    <p:extLst>
      <p:ext uri="{BB962C8B-B14F-4D97-AF65-F5344CB8AC3E}">
        <p14:creationId xmlns:p14="http://schemas.microsoft.com/office/powerpoint/2010/main" val="2635817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56222-512B-0349-4614-431AD750A8AF}"/>
              </a:ext>
            </a:extLst>
          </p:cNvPr>
          <p:cNvSpPr>
            <a:spLocks noGrp="1"/>
          </p:cNvSpPr>
          <p:nvPr>
            <p:ph type="title"/>
          </p:nvPr>
        </p:nvSpPr>
        <p:spPr>
          <a:xfrm>
            <a:off x="923839" y="1"/>
            <a:ext cx="10353761" cy="584462"/>
          </a:xfrm>
        </p:spPr>
        <p:txBody>
          <a:bodyPr>
            <a:normAutofit fontScale="90000"/>
          </a:bodyPr>
          <a:lstStyle/>
          <a:p>
            <a:r>
              <a:rPr lang="en-US" dirty="0"/>
              <a:t>filters</a:t>
            </a:r>
          </a:p>
        </p:txBody>
      </p:sp>
      <p:sp>
        <p:nvSpPr>
          <p:cNvPr id="3" name="Content Placeholder 2">
            <a:extLst>
              <a:ext uri="{FF2B5EF4-FFF2-40B4-BE49-F238E27FC236}">
                <a16:creationId xmlns:a16="http://schemas.microsoft.com/office/drawing/2014/main" id="{1BDCDD4D-B8FA-71E9-EA1B-1F9FA23545FE}"/>
              </a:ext>
            </a:extLst>
          </p:cNvPr>
          <p:cNvSpPr>
            <a:spLocks noGrp="1"/>
          </p:cNvSpPr>
          <p:nvPr>
            <p:ph sz="quarter" idx="13"/>
          </p:nvPr>
        </p:nvSpPr>
        <p:spPr>
          <a:xfrm>
            <a:off x="188537" y="471341"/>
            <a:ext cx="11792932" cy="6386660"/>
          </a:xfrm>
        </p:spPr>
        <p:txBody>
          <a:bodyPr>
            <a:normAutofit/>
          </a:bodyPr>
          <a:lstStyle/>
          <a:p>
            <a:r>
              <a:rPr lang="en-US" dirty="0"/>
              <a:t>Block of code that executed before, after, or during action execution like [</a:t>
            </a:r>
            <a:r>
              <a:rPr lang="en-US" dirty="0" err="1"/>
              <a:t>HttpGet</a:t>
            </a:r>
            <a:r>
              <a:rPr lang="en-US" dirty="0"/>
              <a:t>], so it’s an attribute </a:t>
            </a:r>
          </a:p>
          <a:p>
            <a:r>
              <a:rPr lang="en-US" dirty="0"/>
              <a:t>If Attribute placed above the action which means it’s applied on that Action</a:t>
            </a:r>
          </a:p>
          <a:p>
            <a:r>
              <a:rPr lang="en-US" dirty="0"/>
              <a:t>If attribute place above controller it’s means, it’s applied in every action of controller</a:t>
            </a:r>
          </a:p>
          <a:p>
            <a:r>
              <a:rPr lang="en-US" dirty="0"/>
              <a:t>if it’s placed on program.cs [global filter] which means it’s applied on every action in application</a:t>
            </a:r>
          </a:p>
          <a:p>
            <a:r>
              <a:rPr lang="en-US" dirty="0"/>
              <a:t>We have </a:t>
            </a:r>
            <a:r>
              <a:rPr lang="en-US" b="1" dirty="0">
                <a:solidFill>
                  <a:srgbClr val="FF0000"/>
                </a:solidFill>
              </a:rPr>
              <a:t>built in filters</a:t>
            </a:r>
            <a:r>
              <a:rPr lang="en-US" dirty="0"/>
              <a:t>, </a:t>
            </a:r>
            <a:r>
              <a:rPr lang="en-US" b="1" dirty="0">
                <a:solidFill>
                  <a:srgbClr val="FF0000"/>
                </a:solidFill>
              </a:rPr>
              <a:t>custom filter</a:t>
            </a:r>
          </a:p>
          <a:p>
            <a:r>
              <a:rPr lang="en-US" dirty="0"/>
              <a:t>every filter implements IFilterMetaData  </a:t>
            </a:r>
          </a:p>
          <a:p>
            <a:r>
              <a:rPr lang="en-US" dirty="0"/>
              <a:t>Built-in filters:</a:t>
            </a:r>
          </a:p>
          <a:p>
            <a:pPr lvl="1"/>
            <a:r>
              <a:rPr lang="en-US" dirty="0"/>
              <a:t>Authorize: before request enter the action (num 1 on the image)</a:t>
            </a:r>
          </a:p>
          <a:p>
            <a:pPr lvl="1"/>
            <a:r>
              <a:rPr lang="en-US" dirty="0"/>
              <a:t>Exception: it makes us dispense with </a:t>
            </a:r>
            <a:r>
              <a:rPr lang="en-US" sz="2000" b="1" dirty="0">
                <a:solidFill>
                  <a:srgbClr val="FF0000"/>
                </a:solidFill>
              </a:rPr>
              <a:t>try-catch</a:t>
            </a:r>
            <a:r>
              <a:rPr lang="en-US" dirty="0"/>
              <a:t>   </a:t>
            </a:r>
            <a:r>
              <a:rPr lang="en-US" dirty="0">
                <a:sym typeface="Wingdings" panose="05000000000000000000" pitchFamily="2" charset="2"/>
              </a:rPr>
              <a:t></a:t>
            </a:r>
            <a:r>
              <a:rPr lang="en-US" dirty="0"/>
              <a:t>number 4</a:t>
            </a:r>
          </a:p>
          <a:p>
            <a:pPr lvl="1"/>
            <a:r>
              <a:rPr lang="en-US" dirty="0"/>
              <a:t>Result: to cash the result [num 3]</a:t>
            </a:r>
          </a:p>
          <a:p>
            <a:pPr lvl="1"/>
            <a:r>
              <a:rPr lang="en-US" dirty="0"/>
              <a:t>Action Filter that is used in customized filter , you can override the onExecuted, onExecuting   [num 2]</a:t>
            </a:r>
          </a:p>
          <a:p>
            <a:pPr lvl="2"/>
            <a:r>
              <a:rPr lang="en-US" dirty="0"/>
              <a:t>onExecuting: it’s executed before action execution</a:t>
            </a:r>
          </a:p>
          <a:p>
            <a:pPr lvl="2"/>
            <a:r>
              <a:rPr lang="en-US" dirty="0"/>
              <a:t>onExecuted: it’s executed before end of action execution</a:t>
            </a:r>
          </a:p>
        </p:txBody>
      </p:sp>
      <p:pic>
        <p:nvPicPr>
          <p:cNvPr id="7" name="Picture 6">
            <a:extLst>
              <a:ext uri="{FF2B5EF4-FFF2-40B4-BE49-F238E27FC236}">
                <a16:creationId xmlns:a16="http://schemas.microsoft.com/office/drawing/2014/main" id="{EFA7F68C-DF85-066B-C711-459E69D356CD}"/>
              </a:ext>
            </a:extLst>
          </p:cNvPr>
          <p:cNvPicPr>
            <a:picLocks noChangeAspect="1"/>
          </p:cNvPicPr>
          <p:nvPr/>
        </p:nvPicPr>
        <p:blipFill>
          <a:blip r:embed="rId3"/>
          <a:stretch>
            <a:fillRect/>
          </a:stretch>
        </p:blipFill>
        <p:spPr>
          <a:xfrm>
            <a:off x="8397785" y="2930497"/>
            <a:ext cx="2879815" cy="1264018"/>
          </a:xfrm>
          <a:prstGeom prst="rect">
            <a:avLst/>
          </a:prstGeom>
        </p:spPr>
      </p:pic>
    </p:spTree>
    <p:extLst>
      <p:ext uri="{BB962C8B-B14F-4D97-AF65-F5344CB8AC3E}">
        <p14:creationId xmlns:p14="http://schemas.microsoft.com/office/powerpoint/2010/main" val="6449352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6C46FEA-B5B9-7244-AEDC-CF31D3FAB840}"/>
              </a:ext>
            </a:extLst>
          </p:cNvPr>
          <p:cNvSpPr>
            <a:spLocks noGrp="1"/>
          </p:cNvSpPr>
          <p:nvPr>
            <p:ph type="title"/>
          </p:nvPr>
        </p:nvSpPr>
        <p:spPr>
          <a:xfrm>
            <a:off x="923839" y="0"/>
            <a:ext cx="10353761" cy="612739"/>
          </a:xfrm>
        </p:spPr>
        <p:txBody>
          <a:bodyPr>
            <a:normAutofit fontScale="90000"/>
          </a:bodyPr>
          <a:lstStyle/>
          <a:p>
            <a:r>
              <a:rPr lang="en-US" dirty="0"/>
              <a:t>filters</a:t>
            </a:r>
          </a:p>
        </p:txBody>
      </p:sp>
      <p:sp>
        <p:nvSpPr>
          <p:cNvPr id="3" name="Content Placeholder 2">
            <a:extLst>
              <a:ext uri="{FF2B5EF4-FFF2-40B4-BE49-F238E27FC236}">
                <a16:creationId xmlns:a16="http://schemas.microsoft.com/office/drawing/2014/main" id="{6784AAB1-A908-01F3-0669-C6DE476D9730}"/>
              </a:ext>
            </a:extLst>
          </p:cNvPr>
          <p:cNvSpPr>
            <a:spLocks noGrp="1"/>
          </p:cNvSpPr>
          <p:nvPr>
            <p:ph sz="quarter" idx="13"/>
          </p:nvPr>
        </p:nvSpPr>
        <p:spPr>
          <a:xfrm>
            <a:off x="612742" y="612739"/>
            <a:ext cx="10664858" cy="5684366"/>
          </a:xfrm>
        </p:spPr>
        <p:txBody>
          <a:bodyPr/>
          <a:lstStyle/>
          <a:p>
            <a:r>
              <a:rPr lang="en-US" dirty="0"/>
              <a:t>Built-in filters:</a:t>
            </a:r>
          </a:p>
          <a:p>
            <a:pPr lvl="1"/>
            <a:r>
              <a:rPr lang="en-US" dirty="0"/>
              <a:t>[AllowAnonymous] // this attribute make Action doesn’t need any restrictions which means any one has the URL will execute the action , any action has it by default</a:t>
            </a:r>
          </a:p>
          <a:p>
            <a:pPr lvl="1"/>
            <a:r>
              <a:rPr lang="en-US" dirty="0"/>
              <a:t>[Authorize] // Restrict Access to Authenticated Users</a:t>
            </a:r>
          </a:p>
          <a:p>
            <a:endParaRPr lang="en-US" dirty="0"/>
          </a:p>
        </p:txBody>
      </p:sp>
    </p:spTree>
    <p:extLst>
      <p:ext uri="{BB962C8B-B14F-4D97-AF65-F5344CB8AC3E}">
        <p14:creationId xmlns:p14="http://schemas.microsoft.com/office/powerpoint/2010/main" val="16920157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C4E1E-EC6A-2565-41BE-4CCB3E137442}"/>
              </a:ext>
            </a:extLst>
          </p:cNvPr>
          <p:cNvSpPr>
            <a:spLocks noGrp="1"/>
          </p:cNvSpPr>
          <p:nvPr>
            <p:ph type="title"/>
          </p:nvPr>
        </p:nvSpPr>
        <p:spPr>
          <a:xfrm>
            <a:off x="913774" y="138260"/>
            <a:ext cx="10353761" cy="747860"/>
          </a:xfrm>
        </p:spPr>
        <p:txBody>
          <a:bodyPr>
            <a:noAutofit/>
          </a:bodyPr>
          <a:lstStyle/>
          <a:p>
            <a:r>
              <a:rPr lang="en-US" sz="2400" b="1" dirty="0">
                <a:solidFill>
                  <a:srgbClr val="FFFF00"/>
                </a:solidFill>
              </a:rPr>
              <a:t>Custom filter example I want to make my handle error filter exception</a:t>
            </a:r>
          </a:p>
        </p:txBody>
      </p:sp>
      <p:sp>
        <p:nvSpPr>
          <p:cNvPr id="3" name="Content Placeholder 2">
            <a:extLst>
              <a:ext uri="{FF2B5EF4-FFF2-40B4-BE49-F238E27FC236}">
                <a16:creationId xmlns:a16="http://schemas.microsoft.com/office/drawing/2014/main" id="{FE2FECC5-4C09-3F5A-D7A5-4281BFF81AD1}"/>
              </a:ext>
            </a:extLst>
          </p:cNvPr>
          <p:cNvSpPr>
            <a:spLocks noGrp="1"/>
          </p:cNvSpPr>
          <p:nvPr>
            <p:ph sz="quarter" idx="13"/>
          </p:nvPr>
        </p:nvSpPr>
        <p:spPr>
          <a:xfrm>
            <a:off x="7729978" y="963841"/>
            <a:ext cx="4392891" cy="2033883"/>
          </a:xfrm>
        </p:spPr>
        <p:txBody>
          <a:bodyPr>
            <a:normAutofit lnSpcReduction="10000"/>
          </a:bodyPr>
          <a:lstStyle/>
          <a:p>
            <a:r>
              <a:rPr lang="en-US" sz="1800" dirty="0"/>
              <a:t>First  inherit from Attribute that implement </a:t>
            </a:r>
            <a:r>
              <a:rPr lang="en-US" sz="1800" dirty="0" err="1"/>
              <a:t>IFilterMetaData</a:t>
            </a:r>
            <a:endParaRPr lang="en-US" sz="1800" dirty="0"/>
          </a:p>
          <a:p>
            <a:r>
              <a:rPr lang="en-US" sz="1800" dirty="0"/>
              <a:t>Implement IException interface</a:t>
            </a:r>
          </a:p>
          <a:p>
            <a:r>
              <a:rPr lang="en-US" sz="1800" dirty="0"/>
              <a:t>Implement the methos OnException()</a:t>
            </a:r>
          </a:p>
          <a:p>
            <a:r>
              <a:rPr lang="en-US" sz="1800" dirty="0"/>
              <a:t>Note: context.Result of type </a:t>
            </a:r>
            <a:r>
              <a:rPr lang="en-US" sz="1800" dirty="0">
                <a:solidFill>
                  <a:srgbClr val="FFFF00"/>
                </a:solidFill>
              </a:rPr>
              <a:t>IActionResult</a:t>
            </a:r>
          </a:p>
        </p:txBody>
      </p:sp>
      <p:pic>
        <p:nvPicPr>
          <p:cNvPr id="5" name="Picture 4">
            <a:extLst>
              <a:ext uri="{FF2B5EF4-FFF2-40B4-BE49-F238E27FC236}">
                <a16:creationId xmlns:a16="http://schemas.microsoft.com/office/drawing/2014/main" id="{5EE3544F-B094-E27A-6ADF-2640A64F9E40}"/>
              </a:ext>
            </a:extLst>
          </p:cNvPr>
          <p:cNvPicPr>
            <a:picLocks noChangeAspect="1"/>
          </p:cNvPicPr>
          <p:nvPr/>
        </p:nvPicPr>
        <p:blipFill>
          <a:blip r:embed="rId2"/>
          <a:stretch>
            <a:fillRect/>
          </a:stretch>
        </p:blipFill>
        <p:spPr>
          <a:xfrm>
            <a:off x="0" y="963841"/>
            <a:ext cx="7626285" cy="2033883"/>
          </a:xfrm>
          <a:prstGeom prst="rect">
            <a:avLst/>
          </a:prstGeom>
        </p:spPr>
      </p:pic>
      <p:pic>
        <p:nvPicPr>
          <p:cNvPr id="7" name="Picture 6">
            <a:extLst>
              <a:ext uri="{FF2B5EF4-FFF2-40B4-BE49-F238E27FC236}">
                <a16:creationId xmlns:a16="http://schemas.microsoft.com/office/drawing/2014/main" id="{C137E552-D17C-2CB5-BC3F-9D58B27E4512}"/>
              </a:ext>
            </a:extLst>
          </p:cNvPr>
          <p:cNvPicPr>
            <a:picLocks noChangeAspect="1"/>
          </p:cNvPicPr>
          <p:nvPr/>
        </p:nvPicPr>
        <p:blipFill>
          <a:blip r:embed="rId3"/>
          <a:stretch>
            <a:fillRect/>
          </a:stretch>
        </p:blipFill>
        <p:spPr>
          <a:xfrm>
            <a:off x="0" y="3245324"/>
            <a:ext cx="5848350" cy="1800225"/>
          </a:xfrm>
          <a:prstGeom prst="rect">
            <a:avLst/>
          </a:prstGeom>
        </p:spPr>
      </p:pic>
      <p:pic>
        <p:nvPicPr>
          <p:cNvPr id="11" name="Picture 10">
            <a:extLst>
              <a:ext uri="{FF2B5EF4-FFF2-40B4-BE49-F238E27FC236}">
                <a16:creationId xmlns:a16="http://schemas.microsoft.com/office/drawing/2014/main" id="{4DE7374B-6390-B92E-61BE-510F432E8069}"/>
              </a:ext>
            </a:extLst>
          </p:cNvPr>
          <p:cNvPicPr>
            <a:picLocks noChangeAspect="1"/>
          </p:cNvPicPr>
          <p:nvPr/>
        </p:nvPicPr>
        <p:blipFill>
          <a:blip r:embed="rId4"/>
          <a:stretch>
            <a:fillRect/>
          </a:stretch>
        </p:blipFill>
        <p:spPr>
          <a:xfrm>
            <a:off x="6132606" y="3245324"/>
            <a:ext cx="2987358" cy="1811959"/>
          </a:xfrm>
          <a:prstGeom prst="rect">
            <a:avLst/>
          </a:prstGeom>
        </p:spPr>
      </p:pic>
      <p:pic>
        <p:nvPicPr>
          <p:cNvPr id="13" name="Picture 12">
            <a:extLst>
              <a:ext uri="{FF2B5EF4-FFF2-40B4-BE49-F238E27FC236}">
                <a16:creationId xmlns:a16="http://schemas.microsoft.com/office/drawing/2014/main" id="{4388E8F9-FCD1-8700-DF8C-335BA9ED9C2F}"/>
              </a:ext>
            </a:extLst>
          </p:cNvPr>
          <p:cNvPicPr>
            <a:picLocks noChangeAspect="1"/>
          </p:cNvPicPr>
          <p:nvPr/>
        </p:nvPicPr>
        <p:blipFill>
          <a:blip r:embed="rId5"/>
          <a:stretch>
            <a:fillRect/>
          </a:stretch>
        </p:blipFill>
        <p:spPr>
          <a:xfrm>
            <a:off x="0" y="5086350"/>
            <a:ext cx="7553325" cy="1771650"/>
          </a:xfrm>
          <a:prstGeom prst="rect">
            <a:avLst/>
          </a:prstGeom>
        </p:spPr>
      </p:pic>
      <p:sp>
        <p:nvSpPr>
          <p:cNvPr id="14" name="TextBox 13">
            <a:extLst>
              <a:ext uri="{FF2B5EF4-FFF2-40B4-BE49-F238E27FC236}">
                <a16:creationId xmlns:a16="http://schemas.microsoft.com/office/drawing/2014/main" id="{2A7A3BE3-0E4F-9D5F-25ED-DE928781B383}"/>
              </a:ext>
            </a:extLst>
          </p:cNvPr>
          <p:cNvSpPr txBox="1"/>
          <p:nvPr/>
        </p:nvSpPr>
        <p:spPr>
          <a:xfrm>
            <a:off x="7975076" y="5373278"/>
            <a:ext cx="3610466" cy="646331"/>
          </a:xfrm>
          <a:prstGeom prst="rect">
            <a:avLst/>
          </a:prstGeom>
          <a:noFill/>
        </p:spPr>
        <p:txBody>
          <a:bodyPr wrap="square" rtlCol="0">
            <a:spAutoFit/>
          </a:bodyPr>
          <a:lstStyle/>
          <a:p>
            <a:r>
              <a:rPr lang="en-US" dirty="0"/>
              <a:t>To add the filter on all actions of application:  go to </a:t>
            </a:r>
            <a:r>
              <a:rPr lang="en-US" dirty="0" err="1"/>
              <a:t>program.cs</a:t>
            </a:r>
            <a:endParaRPr lang="en-US" dirty="0"/>
          </a:p>
        </p:txBody>
      </p:sp>
    </p:spTree>
    <p:extLst>
      <p:ext uri="{BB962C8B-B14F-4D97-AF65-F5344CB8AC3E}">
        <p14:creationId xmlns:p14="http://schemas.microsoft.com/office/powerpoint/2010/main" val="36620695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DC2AE-8210-173D-1C92-4B2F40457571}"/>
              </a:ext>
            </a:extLst>
          </p:cNvPr>
          <p:cNvSpPr>
            <a:spLocks noGrp="1"/>
          </p:cNvSpPr>
          <p:nvPr>
            <p:ph type="title"/>
          </p:nvPr>
        </p:nvSpPr>
        <p:spPr/>
        <p:txBody>
          <a:bodyPr/>
          <a:lstStyle/>
          <a:p>
            <a:r>
              <a:rPr lang="en-US" dirty="0"/>
              <a:t>Handle error attribute returns view</a:t>
            </a:r>
          </a:p>
        </p:txBody>
      </p:sp>
      <p:sp>
        <p:nvSpPr>
          <p:cNvPr id="3" name="Content Placeholder 2">
            <a:extLst>
              <a:ext uri="{FF2B5EF4-FFF2-40B4-BE49-F238E27FC236}">
                <a16:creationId xmlns:a16="http://schemas.microsoft.com/office/drawing/2014/main" id="{527D1893-7A05-8519-2ABA-9070D5106CC3}"/>
              </a:ext>
            </a:extLst>
          </p:cNvPr>
          <p:cNvSpPr>
            <a:spLocks noGrp="1"/>
          </p:cNvSpPr>
          <p:nvPr>
            <p:ph sz="quarter" idx="13"/>
          </p:nvPr>
        </p:nvSpPr>
        <p:spPr>
          <a:xfrm>
            <a:off x="913774" y="1923068"/>
            <a:ext cx="10363826" cy="3868131"/>
          </a:xfrm>
        </p:spPr>
        <p:txBody>
          <a:bodyPr/>
          <a:lstStyle/>
          <a:p>
            <a:r>
              <a:rPr lang="en-US" dirty="0"/>
              <a:t>// you can access the </a:t>
            </a:r>
            <a:r>
              <a:rPr lang="en-US" dirty="0" err="1"/>
              <a:t>ModelState</a:t>
            </a:r>
            <a:r>
              <a:rPr lang="en-US" dirty="0">
                <a:sym typeface="Wingdings" panose="05000000000000000000" pitchFamily="2" charset="2"/>
              </a:rPr>
              <a:t> </a:t>
            </a:r>
            <a:r>
              <a:rPr lang="en-US" dirty="0"/>
              <a:t> </a:t>
            </a:r>
            <a:r>
              <a:rPr lang="en-US" dirty="0" err="1"/>
              <a:t>context.ModelState</a:t>
            </a:r>
            <a:endParaRPr lang="en-US" dirty="0"/>
          </a:p>
        </p:txBody>
      </p:sp>
      <p:pic>
        <p:nvPicPr>
          <p:cNvPr id="5" name="Picture 4">
            <a:extLst>
              <a:ext uri="{FF2B5EF4-FFF2-40B4-BE49-F238E27FC236}">
                <a16:creationId xmlns:a16="http://schemas.microsoft.com/office/drawing/2014/main" id="{DAFB60D0-2FA8-AE05-E189-04C032FD5688}"/>
              </a:ext>
            </a:extLst>
          </p:cNvPr>
          <p:cNvPicPr>
            <a:picLocks noChangeAspect="1"/>
          </p:cNvPicPr>
          <p:nvPr/>
        </p:nvPicPr>
        <p:blipFill>
          <a:blip r:embed="rId2"/>
          <a:stretch>
            <a:fillRect/>
          </a:stretch>
        </p:blipFill>
        <p:spPr>
          <a:xfrm>
            <a:off x="1107895" y="2446294"/>
            <a:ext cx="8486775" cy="3133725"/>
          </a:xfrm>
          <a:prstGeom prst="rect">
            <a:avLst/>
          </a:prstGeom>
        </p:spPr>
      </p:pic>
    </p:spTree>
    <p:extLst>
      <p:ext uri="{BB962C8B-B14F-4D97-AF65-F5344CB8AC3E}">
        <p14:creationId xmlns:p14="http://schemas.microsoft.com/office/powerpoint/2010/main" val="7200403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AD4CF-0390-55EA-A42B-79384B4345C6}"/>
              </a:ext>
            </a:extLst>
          </p:cNvPr>
          <p:cNvSpPr>
            <a:spLocks noGrp="1"/>
          </p:cNvSpPr>
          <p:nvPr>
            <p:ph type="title"/>
          </p:nvPr>
        </p:nvSpPr>
        <p:spPr>
          <a:xfrm>
            <a:off x="903730" y="0"/>
            <a:ext cx="10353761" cy="433633"/>
          </a:xfrm>
        </p:spPr>
        <p:txBody>
          <a:bodyPr>
            <a:normAutofit fontScale="90000"/>
          </a:bodyPr>
          <a:lstStyle/>
          <a:p>
            <a:r>
              <a:rPr lang="en-US" dirty="0"/>
              <a:t>Project modules</a:t>
            </a:r>
          </a:p>
        </p:txBody>
      </p:sp>
      <p:sp>
        <p:nvSpPr>
          <p:cNvPr id="3" name="Content Placeholder 2">
            <a:extLst>
              <a:ext uri="{FF2B5EF4-FFF2-40B4-BE49-F238E27FC236}">
                <a16:creationId xmlns:a16="http://schemas.microsoft.com/office/drawing/2014/main" id="{7ACD9C14-35A7-C453-FCE1-104B3691D777}"/>
              </a:ext>
            </a:extLst>
          </p:cNvPr>
          <p:cNvSpPr>
            <a:spLocks noGrp="1"/>
          </p:cNvSpPr>
          <p:nvPr>
            <p:ph sz="quarter" idx="13"/>
          </p:nvPr>
        </p:nvSpPr>
        <p:spPr>
          <a:xfrm>
            <a:off x="433633" y="634740"/>
            <a:ext cx="10353761" cy="1033804"/>
          </a:xfrm>
        </p:spPr>
        <p:txBody>
          <a:bodyPr>
            <a:normAutofit fontScale="92500" lnSpcReduction="20000"/>
          </a:bodyPr>
          <a:lstStyle/>
          <a:p>
            <a:r>
              <a:rPr lang="en-US" dirty="0"/>
              <a:t>Mapping step : get from object into view model</a:t>
            </a:r>
          </a:p>
          <a:p>
            <a:r>
              <a:rPr lang="en-US" dirty="0"/>
              <a:t>Is mapping performed in controller ?? Some of perspectives say ok, and others say it’s better to make a new layer called service, so let’s make some OOP</a:t>
            </a:r>
          </a:p>
          <a:p>
            <a:endParaRPr lang="en-US" dirty="0"/>
          </a:p>
          <a:p>
            <a:endParaRPr lang="en-US" dirty="0"/>
          </a:p>
        </p:txBody>
      </p:sp>
      <p:pic>
        <p:nvPicPr>
          <p:cNvPr id="5" name="Picture 4">
            <a:extLst>
              <a:ext uri="{FF2B5EF4-FFF2-40B4-BE49-F238E27FC236}">
                <a16:creationId xmlns:a16="http://schemas.microsoft.com/office/drawing/2014/main" id="{BAF49D06-A0E9-1725-3E9A-1D324D75259F}"/>
              </a:ext>
            </a:extLst>
          </p:cNvPr>
          <p:cNvPicPr>
            <a:picLocks noChangeAspect="1"/>
          </p:cNvPicPr>
          <p:nvPr/>
        </p:nvPicPr>
        <p:blipFill>
          <a:blip r:embed="rId2"/>
          <a:stretch>
            <a:fillRect/>
          </a:stretch>
        </p:blipFill>
        <p:spPr>
          <a:xfrm>
            <a:off x="108015" y="6061436"/>
            <a:ext cx="5736604" cy="796564"/>
          </a:xfrm>
          <a:prstGeom prst="rect">
            <a:avLst/>
          </a:prstGeom>
        </p:spPr>
      </p:pic>
      <p:sp>
        <p:nvSpPr>
          <p:cNvPr id="6" name="TextBox 5">
            <a:extLst>
              <a:ext uri="{FF2B5EF4-FFF2-40B4-BE49-F238E27FC236}">
                <a16:creationId xmlns:a16="http://schemas.microsoft.com/office/drawing/2014/main" id="{5B4F42C0-B5E4-8515-AAF1-7704CBAADD2F}"/>
              </a:ext>
            </a:extLst>
          </p:cNvPr>
          <p:cNvSpPr txBox="1"/>
          <p:nvPr/>
        </p:nvSpPr>
        <p:spPr>
          <a:xfrm>
            <a:off x="9673472" y="5692496"/>
            <a:ext cx="1943100" cy="369332"/>
          </a:xfrm>
          <a:prstGeom prst="rect">
            <a:avLst/>
          </a:prstGeom>
          <a:noFill/>
        </p:spPr>
        <p:txBody>
          <a:bodyPr wrap="square" rtlCol="0">
            <a:spAutoFit/>
          </a:bodyPr>
          <a:lstStyle/>
          <a:p>
            <a:r>
              <a:rPr lang="en-US" dirty="0"/>
              <a:t>Register Service</a:t>
            </a:r>
          </a:p>
        </p:txBody>
      </p:sp>
      <p:pic>
        <p:nvPicPr>
          <p:cNvPr id="8" name="Picture 7">
            <a:extLst>
              <a:ext uri="{FF2B5EF4-FFF2-40B4-BE49-F238E27FC236}">
                <a16:creationId xmlns:a16="http://schemas.microsoft.com/office/drawing/2014/main" id="{5F64DC3F-A04D-0662-801E-17B8E384183B}"/>
              </a:ext>
            </a:extLst>
          </p:cNvPr>
          <p:cNvPicPr>
            <a:picLocks noChangeAspect="1"/>
          </p:cNvPicPr>
          <p:nvPr/>
        </p:nvPicPr>
        <p:blipFill>
          <a:blip r:embed="rId3"/>
          <a:stretch>
            <a:fillRect/>
          </a:stretch>
        </p:blipFill>
        <p:spPr>
          <a:xfrm>
            <a:off x="108016" y="1668544"/>
            <a:ext cx="9130252" cy="4329628"/>
          </a:xfrm>
          <a:prstGeom prst="rect">
            <a:avLst/>
          </a:prstGeom>
        </p:spPr>
      </p:pic>
      <p:pic>
        <p:nvPicPr>
          <p:cNvPr id="10" name="Picture 9">
            <a:extLst>
              <a:ext uri="{FF2B5EF4-FFF2-40B4-BE49-F238E27FC236}">
                <a16:creationId xmlns:a16="http://schemas.microsoft.com/office/drawing/2014/main" id="{08DB2DC1-D541-567E-F056-1A186FD1107C}"/>
              </a:ext>
            </a:extLst>
          </p:cNvPr>
          <p:cNvPicPr>
            <a:picLocks noChangeAspect="1"/>
          </p:cNvPicPr>
          <p:nvPr/>
        </p:nvPicPr>
        <p:blipFill>
          <a:blip r:embed="rId4"/>
          <a:stretch>
            <a:fillRect/>
          </a:stretch>
        </p:blipFill>
        <p:spPr>
          <a:xfrm>
            <a:off x="6080610" y="6061436"/>
            <a:ext cx="6076950" cy="796564"/>
          </a:xfrm>
          <a:prstGeom prst="rect">
            <a:avLst/>
          </a:prstGeom>
        </p:spPr>
      </p:pic>
    </p:spTree>
    <p:extLst>
      <p:ext uri="{BB962C8B-B14F-4D97-AF65-F5344CB8AC3E}">
        <p14:creationId xmlns:p14="http://schemas.microsoft.com/office/powerpoint/2010/main" val="23686980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C97E-865E-59CC-6A14-EA70EAEE305C}"/>
              </a:ext>
            </a:extLst>
          </p:cNvPr>
          <p:cNvSpPr>
            <a:spLocks noGrp="1"/>
          </p:cNvSpPr>
          <p:nvPr>
            <p:ph type="title"/>
          </p:nvPr>
        </p:nvSpPr>
        <p:spPr>
          <a:xfrm>
            <a:off x="913774" y="0"/>
            <a:ext cx="10353761" cy="578177"/>
          </a:xfrm>
        </p:spPr>
        <p:txBody>
          <a:bodyPr>
            <a:normAutofit fontScale="90000"/>
          </a:bodyPr>
          <a:lstStyle/>
          <a:p>
            <a:r>
              <a:rPr lang="en-US" dirty="0"/>
              <a:t>Identity</a:t>
            </a:r>
          </a:p>
        </p:txBody>
      </p:sp>
      <p:sp>
        <p:nvSpPr>
          <p:cNvPr id="3" name="Content Placeholder 2">
            <a:extLst>
              <a:ext uri="{FF2B5EF4-FFF2-40B4-BE49-F238E27FC236}">
                <a16:creationId xmlns:a16="http://schemas.microsoft.com/office/drawing/2014/main" id="{C7510C89-5C9B-5BB9-D5CE-A95A27AEBD55}"/>
              </a:ext>
            </a:extLst>
          </p:cNvPr>
          <p:cNvSpPr>
            <a:spLocks noGrp="1"/>
          </p:cNvSpPr>
          <p:nvPr>
            <p:ph sz="quarter" idx="13"/>
          </p:nvPr>
        </p:nvSpPr>
        <p:spPr>
          <a:xfrm>
            <a:off x="207390" y="578177"/>
            <a:ext cx="7409468" cy="685015"/>
          </a:xfrm>
        </p:spPr>
        <p:txBody>
          <a:bodyPr/>
          <a:lstStyle/>
          <a:p>
            <a:r>
              <a:rPr lang="en-US" dirty="0"/>
              <a:t>It’s responsible for security module</a:t>
            </a:r>
          </a:p>
          <a:p>
            <a:endParaRPr lang="en-US" dirty="0"/>
          </a:p>
        </p:txBody>
      </p:sp>
      <p:pic>
        <p:nvPicPr>
          <p:cNvPr id="5" name="Picture 4">
            <a:extLst>
              <a:ext uri="{FF2B5EF4-FFF2-40B4-BE49-F238E27FC236}">
                <a16:creationId xmlns:a16="http://schemas.microsoft.com/office/drawing/2014/main" id="{89455B5C-4149-64B7-1CCF-BCBD19E4C724}"/>
              </a:ext>
            </a:extLst>
          </p:cNvPr>
          <p:cNvPicPr>
            <a:picLocks noChangeAspect="1"/>
          </p:cNvPicPr>
          <p:nvPr/>
        </p:nvPicPr>
        <p:blipFill>
          <a:blip r:embed="rId2"/>
          <a:stretch>
            <a:fillRect/>
          </a:stretch>
        </p:blipFill>
        <p:spPr>
          <a:xfrm>
            <a:off x="207390" y="1374488"/>
            <a:ext cx="7491167" cy="4328728"/>
          </a:xfrm>
          <a:prstGeom prst="rect">
            <a:avLst/>
          </a:prstGeom>
        </p:spPr>
      </p:pic>
      <p:sp>
        <p:nvSpPr>
          <p:cNvPr id="6" name="Content Placeholder 2">
            <a:extLst>
              <a:ext uri="{FF2B5EF4-FFF2-40B4-BE49-F238E27FC236}">
                <a16:creationId xmlns:a16="http://schemas.microsoft.com/office/drawing/2014/main" id="{FB4FC500-B0D5-9E4B-406D-D92CABD8BF13}"/>
              </a:ext>
            </a:extLst>
          </p:cNvPr>
          <p:cNvSpPr txBox="1">
            <a:spLocks/>
          </p:cNvSpPr>
          <p:nvPr/>
        </p:nvSpPr>
        <p:spPr>
          <a:xfrm>
            <a:off x="7824246" y="1470581"/>
            <a:ext cx="4232635" cy="217759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dirty="0"/>
              <a:t>Once you login you get a </a:t>
            </a:r>
            <a:r>
              <a:rPr lang="en-US" sz="2400" b="1" dirty="0">
                <a:solidFill>
                  <a:srgbClr val="FF0000"/>
                </a:solidFill>
              </a:rPr>
              <a:t>cookies</a:t>
            </a:r>
            <a:r>
              <a:rPr lang="en-US" dirty="0"/>
              <a:t> that is used to authorize client instead of going to DB to  ensure client</a:t>
            </a:r>
          </a:p>
          <a:p>
            <a:pPr marL="0" indent="0">
              <a:buNone/>
            </a:pPr>
            <a:endParaRPr lang="en-US" dirty="0"/>
          </a:p>
        </p:txBody>
      </p:sp>
    </p:spTree>
    <p:extLst>
      <p:ext uri="{BB962C8B-B14F-4D97-AF65-F5344CB8AC3E}">
        <p14:creationId xmlns:p14="http://schemas.microsoft.com/office/powerpoint/2010/main" val="2033855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AFA43-A030-65C6-2C2D-19199F33DB51}"/>
              </a:ext>
            </a:extLst>
          </p:cNvPr>
          <p:cNvSpPr>
            <a:spLocks noGrp="1"/>
          </p:cNvSpPr>
          <p:nvPr>
            <p:ph type="title"/>
          </p:nvPr>
        </p:nvSpPr>
        <p:spPr>
          <a:xfrm>
            <a:off x="913774" y="81699"/>
            <a:ext cx="10353761" cy="691299"/>
          </a:xfrm>
        </p:spPr>
        <p:txBody>
          <a:bodyPr>
            <a:normAutofit fontScale="90000"/>
          </a:bodyPr>
          <a:lstStyle/>
          <a:p>
            <a:r>
              <a:rPr lang="en-US" dirty="0"/>
              <a:t>Create new project</a:t>
            </a:r>
          </a:p>
        </p:txBody>
      </p:sp>
      <p:pic>
        <p:nvPicPr>
          <p:cNvPr id="5" name="Content Placeholder 4">
            <a:extLst>
              <a:ext uri="{FF2B5EF4-FFF2-40B4-BE49-F238E27FC236}">
                <a16:creationId xmlns:a16="http://schemas.microsoft.com/office/drawing/2014/main" id="{E01350A5-680C-BAB9-87F2-F0529407B7B9}"/>
              </a:ext>
            </a:extLst>
          </p:cNvPr>
          <p:cNvPicPr>
            <a:picLocks noGrp="1" noChangeAspect="1"/>
          </p:cNvPicPr>
          <p:nvPr>
            <p:ph sz="quarter" idx="13"/>
          </p:nvPr>
        </p:nvPicPr>
        <p:blipFill>
          <a:blip r:embed="rId2"/>
          <a:stretch>
            <a:fillRect/>
          </a:stretch>
        </p:blipFill>
        <p:spPr>
          <a:xfrm>
            <a:off x="263951" y="648092"/>
            <a:ext cx="7437748" cy="5818695"/>
          </a:xfrm>
        </p:spPr>
      </p:pic>
      <p:pic>
        <p:nvPicPr>
          <p:cNvPr id="7" name="Picture 6">
            <a:extLst>
              <a:ext uri="{FF2B5EF4-FFF2-40B4-BE49-F238E27FC236}">
                <a16:creationId xmlns:a16="http://schemas.microsoft.com/office/drawing/2014/main" id="{491D7C70-CEA6-D49C-B0F0-E724D220097D}"/>
              </a:ext>
            </a:extLst>
          </p:cNvPr>
          <p:cNvPicPr>
            <a:picLocks noChangeAspect="1"/>
          </p:cNvPicPr>
          <p:nvPr/>
        </p:nvPicPr>
        <p:blipFill>
          <a:blip r:embed="rId3"/>
          <a:stretch>
            <a:fillRect/>
          </a:stretch>
        </p:blipFill>
        <p:spPr>
          <a:xfrm>
            <a:off x="7855867" y="648092"/>
            <a:ext cx="4229100" cy="4448175"/>
          </a:xfrm>
          <a:prstGeom prst="rect">
            <a:avLst/>
          </a:prstGeom>
        </p:spPr>
      </p:pic>
    </p:spTree>
    <p:extLst>
      <p:ext uri="{BB962C8B-B14F-4D97-AF65-F5344CB8AC3E}">
        <p14:creationId xmlns:p14="http://schemas.microsoft.com/office/powerpoint/2010/main" val="18945361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95A1A-3D6B-012D-CC86-086D07C30DF4}"/>
              </a:ext>
            </a:extLst>
          </p:cNvPr>
          <p:cNvSpPr>
            <a:spLocks noGrp="1"/>
          </p:cNvSpPr>
          <p:nvPr>
            <p:ph type="title"/>
          </p:nvPr>
        </p:nvSpPr>
        <p:spPr>
          <a:xfrm>
            <a:off x="565004" y="72273"/>
            <a:ext cx="10353761" cy="851555"/>
          </a:xfrm>
        </p:spPr>
        <p:txBody>
          <a:bodyPr/>
          <a:lstStyle/>
          <a:p>
            <a:r>
              <a:rPr lang="en-US" dirty="0"/>
              <a:t>Identity (cont.)</a:t>
            </a:r>
          </a:p>
        </p:txBody>
      </p:sp>
      <p:pic>
        <p:nvPicPr>
          <p:cNvPr id="5" name="Content Placeholder 4">
            <a:extLst>
              <a:ext uri="{FF2B5EF4-FFF2-40B4-BE49-F238E27FC236}">
                <a16:creationId xmlns:a16="http://schemas.microsoft.com/office/drawing/2014/main" id="{AE3AAA0C-416D-B15E-AC5E-72F2FC41E6F5}"/>
              </a:ext>
            </a:extLst>
          </p:cNvPr>
          <p:cNvPicPr>
            <a:picLocks noGrp="1" noChangeAspect="1"/>
          </p:cNvPicPr>
          <p:nvPr>
            <p:ph sz="quarter" idx="13"/>
          </p:nvPr>
        </p:nvPicPr>
        <p:blipFill>
          <a:blip r:embed="rId2"/>
          <a:stretch>
            <a:fillRect/>
          </a:stretch>
        </p:blipFill>
        <p:spPr>
          <a:xfrm>
            <a:off x="5356718" y="824472"/>
            <a:ext cx="6760539" cy="3038947"/>
          </a:xfrm>
        </p:spPr>
      </p:pic>
      <p:pic>
        <p:nvPicPr>
          <p:cNvPr id="7" name="Picture 6">
            <a:extLst>
              <a:ext uri="{FF2B5EF4-FFF2-40B4-BE49-F238E27FC236}">
                <a16:creationId xmlns:a16="http://schemas.microsoft.com/office/drawing/2014/main" id="{71765B2B-1CAF-B2D6-1C42-A7184A9B5225}"/>
              </a:ext>
            </a:extLst>
          </p:cNvPr>
          <p:cNvPicPr>
            <a:picLocks noChangeAspect="1"/>
          </p:cNvPicPr>
          <p:nvPr/>
        </p:nvPicPr>
        <p:blipFill>
          <a:blip r:embed="rId3"/>
          <a:stretch>
            <a:fillRect/>
          </a:stretch>
        </p:blipFill>
        <p:spPr>
          <a:xfrm>
            <a:off x="0" y="1106322"/>
            <a:ext cx="5356718" cy="2922308"/>
          </a:xfrm>
          <a:prstGeom prst="rect">
            <a:avLst/>
          </a:prstGeom>
        </p:spPr>
      </p:pic>
      <p:sp>
        <p:nvSpPr>
          <p:cNvPr id="8" name="Title 1">
            <a:extLst>
              <a:ext uri="{FF2B5EF4-FFF2-40B4-BE49-F238E27FC236}">
                <a16:creationId xmlns:a16="http://schemas.microsoft.com/office/drawing/2014/main" id="{277DC3AE-2929-3E4D-43B0-A914308E68DC}"/>
              </a:ext>
            </a:extLst>
          </p:cNvPr>
          <p:cNvSpPr txBox="1">
            <a:spLocks/>
          </p:cNvSpPr>
          <p:nvPr/>
        </p:nvSpPr>
        <p:spPr>
          <a:xfrm>
            <a:off x="74743" y="435582"/>
            <a:ext cx="4046707" cy="7777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pPr algn="l"/>
            <a:r>
              <a:rPr lang="en-US" sz="1800" dirty="0"/>
              <a:t>Identity module provide the following</a:t>
            </a:r>
          </a:p>
        </p:txBody>
      </p:sp>
      <p:sp>
        <p:nvSpPr>
          <p:cNvPr id="4" name="TextBox 3">
            <a:extLst>
              <a:ext uri="{FF2B5EF4-FFF2-40B4-BE49-F238E27FC236}">
                <a16:creationId xmlns:a16="http://schemas.microsoft.com/office/drawing/2014/main" id="{53C45566-FF20-0AEF-5BF8-5B125C807A8C}"/>
              </a:ext>
            </a:extLst>
          </p:cNvPr>
          <p:cNvSpPr txBox="1"/>
          <p:nvPr/>
        </p:nvSpPr>
        <p:spPr>
          <a:xfrm>
            <a:off x="255181" y="4028630"/>
            <a:ext cx="11862076" cy="3323987"/>
          </a:xfrm>
          <a:prstGeom prst="rect">
            <a:avLst/>
          </a:prstGeom>
          <a:noFill/>
        </p:spPr>
        <p:txBody>
          <a:bodyPr wrap="square" rtlCol="0">
            <a:spAutoFit/>
          </a:bodyPr>
          <a:lstStyle/>
          <a:p>
            <a:pPr marL="285750" indent="-285750" algn="l">
              <a:buFont typeface="Arial" panose="020B0604020202020204" pitchFamily="34" charset="0"/>
              <a:buChar char="•"/>
            </a:pPr>
            <a:r>
              <a:rPr lang="en-US" sz="1800" b="1" dirty="0">
                <a:solidFill>
                  <a:srgbClr val="FFFF00"/>
                </a:solidFill>
                <a:effectLst>
                  <a:outerShdw blurRad="50800" dist="38100" dir="2700000" algn="tl" rotWithShape="0">
                    <a:srgbClr val="000000">
                      <a:alpha val="48000"/>
                    </a:srgbClr>
                  </a:outerShdw>
                </a:effectLst>
                <a:latin typeface="+mn-lt"/>
                <a:ea typeface="+mn-ea"/>
                <a:cs typeface="+mn-cs"/>
              </a:rPr>
              <a:t>Roles</a:t>
            </a:r>
            <a:r>
              <a:rPr lang="en-US" sz="1800" dirty="0">
                <a:effectLst>
                  <a:outerShdw blurRad="50800" dist="38100" dir="2700000" algn="tl" rotWithShape="0">
                    <a:srgbClr val="000000">
                      <a:alpha val="48000"/>
                    </a:srgbClr>
                  </a:outerShdw>
                </a:effectLst>
                <a:latin typeface="+mn-lt"/>
                <a:ea typeface="+mn-ea"/>
                <a:cs typeface="+mn-cs"/>
              </a:rPr>
              <a:t>: A role represents a named group of permissions. For example, roles might include Admin, Editor, User, etc.</a:t>
            </a:r>
          </a:p>
          <a:p>
            <a:pPr algn="l"/>
            <a:r>
              <a:rPr lang="en-US" dirty="0">
                <a:effectLst>
                  <a:outerShdw blurRad="50800" dist="38100" dir="2700000" algn="tl" rotWithShape="0">
                    <a:srgbClr val="000000">
                      <a:alpha val="48000"/>
                    </a:srgbClr>
                  </a:outerShdw>
                </a:effectLst>
              </a:rPr>
              <a:t>	usage: You assign users to one or more roles and then check their roles to determine what actions they can perform.</a:t>
            </a:r>
          </a:p>
          <a:p>
            <a:pPr algn="l"/>
            <a:endParaRPr lang="en-US" sz="1800" dirty="0">
              <a:effectLst>
                <a:outerShdw blurRad="50800" dist="38100" dir="2700000" algn="tl" rotWithShape="0">
                  <a:srgbClr val="000000">
                    <a:alpha val="48000"/>
                  </a:srgbClr>
                </a:outerShdw>
              </a:effectLst>
              <a:latin typeface="+mn-lt"/>
              <a:ea typeface="+mn-ea"/>
              <a:cs typeface="+mn-cs"/>
            </a:endParaRPr>
          </a:p>
          <a:p>
            <a:pPr marL="285750" indent="-285750" algn="l">
              <a:buFont typeface="Arial" panose="020B0604020202020204" pitchFamily="34" charset="0"/>
              <a:buChar char="•"/>
            </a:pPr>
            <a:r>
              <a:rPr lang="en-US" b="1" dirty="0">
                <a:solidFill>
                  <a:srgbClr val="FFFF00"/>
                </a:solidFill>
                <a:effectLst>
                  <a:outerShdw blurRad="50800" dist="38100" dir="2700000" algn="tl" rotWithShape="0">
                    <a:srgbClr val="000000">
                      <a:alpha val="48000"/>
                    </a:srgbClr>
                  </a:outerShdw>
                </a:effectLst>
              </a:rPr>
              <a:t>User</a:t>
            </a:r>
            <a:r>
              <a:rPr lang="en-US" dirty="0">
                <a:effectLst>
                  <a:outerShdw blurRad="50800" dist="38100" dir="2700000" algn="tl" rotWithShape="0">
                    <a:srgbClr val="000000">
                      <a:alpha val="48000"/>
                    </a:srgbClr>
                  </a:outerShdw>
                </a:effectLst>
              </a:rPr>
              <a:t> </a:t>
            </a:r>
            <a:r>
              <a:rPr lang="en-US" b="1" dirty="0">
                <a:solidFill>
                  <a:srgbClr val="FFFF00"/>
                </a:solidFill>
                <a:effectLst>
                  <a:outerShdw blurRad="50800" dist="38100" dir="2700000" algn="tl" rotWithShape="0">
                    <a:srgbClr val="000000">
                      <a:alpha val="48000"/>
                    </a:srgbClr>
                  </a:outerShdw>
                </a:effectLst>
              </a:rPr>
              <a:t>Claims</a:t>
            </a:r>
            <a:r>
              <a:rPr lang="en-US" dirty="0">
                <a:effectLst>
                  <a:outerShdw blurRad="50800" dist="38100" dir="2700000" algn="tl" rotWithShape="0">
                    <a:srgbClr val="000000">
                      <a:alpha val="48000"/>
                    </a:srgbClr>
                  </a:outerShdw>
                </a:effectLst>
              </a:rPr>
              <a:t>: used to store additional information about a specific user, in the form of key-value pair, can include things like email addresses, names, roles permissions, or any other piece of information</a:t>
            </a:r>
          </a:p>
          <a:p>
            <a:pPr marL="285750" indent="-285750" algn="l">
              <a:buFont typeface="Arial" panose="020B0604020202020204" pitchFamily="34" charset="0"/>
              <a:buChar char="•"/>
            </a:pPr>
            <a:endParaRPr lang="en-US" sz="1600" dirty="0"/>
          </a:p>
          <a:p>
            <a:pPr marL="285750" indent="-285750" algn="l">
              <a:buFont typeface="Arial" panose="020B0604020202020204" pitchFamily="34" charset="0"/>
              <a:buChar char="•"/>
            </a:pPr>
            <a:r>
              <a:rPr lang="en-US" b="1" dirty="0">
                <a:solidFill>
                  <a:srgbClr val="FFFF00"/>
                </a:solidFill>
                <a:effectLst>
                  <a:outerShdw blurRad="50800" dist="38100" dir="2700000" algn="tl" rotWithShape="0">
                    <a:srgbClr val="000000">
                      <a:alpha val="48000"/>
                    </a:srgbClr>
                  </a:outerShdw>
                </a:effectLst>
              </a:rPr>
              <a:t>Role Claims</a:t>
            </a:r>
            <a:r>
              <a:rPr lang="en-US" dirty="0">
                <a:effectLst>
                  <a:outerShdw blurRad="50800" dist="38100" dir="2700000" algn="tl" rotWithShape="0">
                    <a:srgbClr val="000000">
                      <a:alpha val="48000"/>
                    </a:srgbClr>
                  </a:outerShdw>
                </a:effectLst>
              </a:rPr>
              <a:t>: extra info for a specific role , claims that are associated with a role rather than an individual user When a user is assigned to a role, they automatically inherit the claims associated with that role</a:t>
            </a:r>
          </a:p>
          <a:p>
            <a:pPr marL="742950" lvl="1" indent="-285750">
              <a:buFont typeface="Arial" panose="020B0604020202020204" pitchFamily="34" charset="0"/>
              <a:buChar char="•"/>
            </a:pPr>
            <a:r>
              <a:rPr lang="en-US" dirty="0">
                <a:effectLst>
                  <a:outerShdw blurRad="50800" dist="38100" dir="2700000" algn="tl" rotWithShape="0">
                    <a:srgbClr val="000000">
                      <a:alpha val="48000"/>
                    </a:srgbClr>
                  </a:outerShdw>
                </a:effectLst>
              </a:rPr>
              <a:t>When a user is assigned to a role, the claims associated with that role are also assigned to the user.</a:t>
            </a:r>
          </a:p>
          <a:p>
            <a:pPr algn="l"/>
            <a:endParaRPr lang="en-US" sz="1600" dirty="0"/>
          </a:p>
          <a:p>
            <a:pPr algn="l"/>
            <a:endParaRPr lang="en-US" sz="1600" dirty="0"/>
          </a:p>
          <a:p>
            <a:endParaRPr lang="en-US" dirty="0"/>
          </a:p>
        </p:txBody>
      </p:sp>
    </p:spTree>
    <p:extLst>
      <p:ext uri="{BB962C8B-B14F-4D97-AF65-F5344CB8AC3E}">
        <p14:creationId xmlns:p14="http://schemas.microsoft.com/office/powerpoint/2010/main" val="33509055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2913E3-BE1F-E818-4241-12C6EF5E9D5B}"/>
              </a:ext>
            </a:extLst>
          </p:cNvPr>
          <p:cNvPicPr>
            <a:picLocks noGrp="1" noChangeAspect="1"/>
          </p:cNvPicPr>
          <p:nvPr>
            <p:ph sz="quarter" idx="13"/>
          </p:nvPr>
        </p:nvPicPr>
        <p:blipFill>
          <a:blip r:embed="rId2"/>
          <a:stretch>
            <a:fillRect/>
          </a:stretch>
        </p:blipFill>
        <p:spPr>
          <a:xfrm>
            <a:off x="117891" y="115138"/>
            <a:ext cx="11331563" cy="3142479"/>
          </a:xfrm>
        </p:spPr>
      </p:pic>
      <p:sp>
        <p:nvSpPr>
          <p:cNvPr id="6" name="TextBox 5">
            <a:extLst>
              <a:ext uri="{FF2B5EF4-FFF2-40B4-BE49-F238E27FC236}">
                <a16:creationId xmlns:a16="http://schemas.microsoft.com/office/drawing/2014/main" id="{59B73DE3-08CD-A13C-3C58-2AB20CEC53F0}"/>
              </a:ext>
            </a:extLst>
          </p:cNvPr>
          <p:cNvSpPr txBox="1"/>
          <p:nvPr/>
        </p:nvSpPr>
        <p:spPr>
          <a:xfrm>
            <a:off x="9776298" y="2426399"/>
            <a:ext cx="1468876" cy="369332"/>
          </a:xfrm>
          <a:prstGeom prst="rect">
            <a:avLst/>
          </a:prstGeom>
          <a:noFill/>
        </p:spPr>
        <p:txBody>
          <a:bodyPr wrap="square" rtlCol="0">
            <a:spAutoFit/>
          </a:bodyPr>
          <a:lstStyle/>
          <a:p>
            <a:r>
              <a:rPr lang="en-US" b="1" dirty="0" err="1">
                <a:solidFill>
                  <a:srgbClr val="0006F6"/>
                </a:solidFill>
              </a:rPr>
              <a:t>DbContext</a:t>
            </a:r>
            <a:endParaRPr lang="en-US" b="1" dirty="0">
              <a:solidFill>
                <a:srgbClr val="0006F6"/>
              </a:solidFill>
            </a:endParaRPr>
          </a:p>
        </p:txBody>
      </p:sp>
      <p:sp>
        <p:nvSpPr>
          <p:cNvPr id="7" name="Rectangle 6">
            <a:extLst>
              <a:ext uri="{FF2B5EF4-FFF2-40B4-BE49-F238E27FC236}">
                <a16:creationId xmlns:a16="http://schemas.microsoft.com/office/drawing/2014/main" id="{6890BD21-496B-B1F2-89B9-B54940B2FC6E}"/>
              </a:ext>
            </a:extLst>
          </p:cNvPr>
          <p:cNvSpPr/>
          <p:nvPr/>
        </p:nvSpPr>
        <p:spPr>
          <a:xfrm>
            <a:off x="10944520" y="2102177"/>
            <a:ext cx="329938" cy="320512"/>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40E805CD-D24E-15B8-821A-51D0BFC3C629}"/>
              </a:ext>
            </a:extLst>
          </p:cNvPr>
          <p:cNvSpPr txBox="1">
            <a:spLocks/>
          </p:cNvSpPr>
          <p:nvPr/>
        </p:nvSpPr>
        <p:spPr>
          <a:xfrm>
            <a:off x="117891" y="3347182"/>
            <a:ext cx="8611439" cy="205415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pPr algn="l"/>
            <a:r>
              <a:rPr lang="en-US" sz="1800" dirty="0"/>
              <a:t>Identity is a package</a:t>
            </a:r>
          </a:p>
          <a:p>
            <a:pPr algn="l"/>
            <a:r>
              <a:rPr lang="en-US" sz="1800" dirty="0"/>
              <a:t>Controller </a:t>
            </a:r>
            <a:r>
              <a:rPr lang="en-US" sz="1800" dirty="0">
                <a:sym typeface="Wingdings" panose="05000000000000000000" pitchFamily="2" charset="2"/>
              </a:rPr>
              <a:t> Service  Repository  Context</a:t>
            </a:r>
            <a:endParaRPr lang="en-US" sz="1800" dirty="0"/>
          </a:p>
        </p:txBody>
      </p:sp>
    </p:spTree>
    <p:extLst>
      <p:ext uri="{BB962C8B-B14F-4D97-AF65-F5344CB8AC3E}">
        <p14:creationId xmlns:p14="http://schemas.microsoft.com/office/powerpoint/2010/main" val="29670211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36629-4FED-E247-DD07-DFB997DD23F6}"/>
              </a:ext>
            </a:extLst>
          </p:cNvPr>
          <p:cNvSpPr>
            <a:spLocks noGrp="1"/>
          </p:cNvSpPr>
          <p:nvPr>
            <p:ph type="title"/>
          </p:nvPr>
        </p:nvSpPr>
        <p:spPr>
          <a:xfrm>
            <a:off x="919119" y="0"/>
            <a:ext cx="10353761" cy="672445"/>
          </a:xfrm>
        </p:spPr>
        <p:txBody>
          <a:bodyPr>
            <a:normAutofit fontScale="90000"/>
          </a:bodyPr>
          <a:lstStyle/>
          <a:p>
            <a:r>
              <a:rPr lang="en-US" dirty="0"/>
              <a:t>Identity [</a:t>
            </a:r>
            <a:r>
              <a:rPr lang="en-US" dirty="0" err="1"/>
              <a:t>cont</a:t>
            </a:r>
            <a:r>
              <a:rPr lang="en-US" dirty="0"/>
              <a:t>]</a:t>
            </a:r>
          </a:p>
        </p:txBody>
      </p:sp>
      <p:sp>
        <p:nvSpPr>
          <p:cNvPr id="3" name="Content Placeholder 2">
            <a:extLst>
              <a:ext uri="{FF2B5EF4-FFF2-40B4-BE49-F238E27FC236}">
                <a16:creationId xmlns:a16="http://schemas.microsoft.com/office/drawing/2014/main" id="{20A8B306-67E0-B35A-1B29-BD8AA13E0CA6}"/>
              </a:ext>
            </a:extLst>
          </p:cNvPr>
          <p:cNvSpPr>
            <a:spLocks noGrp="1"/>
          </p:cNvSpPr>
          <p:nvPr>
            <p:ph sz="quarter" idx="13"/>
          </p:nvPr>
        </p:nvSpPr>
        <p:spPr>
          <a:xfrm>
            <a:off x="7974424" y="584864"/>
            <a:ext cx="4073032" cy="2362297"/>
          </a:xfrm>
        </p:spPr>
        <p:txBody>
          <a:bodyPr>
            <a:normAutofit/>
          </a:bodyPr>
          <a:lstStyle/>
          <a:p>
            <a:r>
              <a:rPr lang="en-US" sz="1800" dirty="0"/>
              <a:t>After install identity package we want to access the DB sets like IdentityUser, </a:t>
            </a:r>
            <a:r>
              <a:rPr lang="en-US" sz="1800" dirty="0" err="1"/>
              <a:t>IdemtityRole</a:t>
            </a:r>
            <a:r>
              <a:rPr lang="en-US" sz="1800" dirty="0"/>
              <a:t> , so we make </a:t>
            </a:r>
            <a:r>
              <a:rPr lang="en-US" sz="1800" dirty="0" err="1"/>
              <a:t>databaseContext</a:t>
            </a:r>
            <a:r>
              <a:rPr lang="en-US" sz="1800" dirty="0"/>
              <a:t> inherits from IdentityDbContext</a:t>
            </a:r>
          </a:p>
          <a:p>
            <a:endParaRPr lang="en-US" sz="1800" dirty="0"/>
          </a:p>
          <a:p>
            <a:endParaRPr lang="en-US" sz="1800" dirty="0"/>
          </a:p>
        </p:txBody>
      </p:sp>
      <p:pic>
        <p:nvPicPr>
          <p:cNvPr id="9" name="Picture 8">
            <a:extLst>
              <a:ext uri="{FF2B5EF4-FFF2-40B4-BE49-F238E27FC236}">
                <a16:creationId xmlns:a16="http://schemas.microsoft.com/office/drawing/2014/main" id="{6570965C-697E-B725-D6C7-B2EDAD795D2B}"/>
              </a:ext>
            </a:extLst>
          </p:cNvPr>
          <p:cNvPicPr>
            <a:picLocks noChangeAspect="1"/>
          </p:cNvPicPr>
          <p:nvPr/>
        </p:nvPicPr>
        <p:blipFill>
          <a:blip r:embed="rId2"/>
          <a:stretch>
            <a:fillRect/>
          </a:stretch>
        </p:blipFill>
        <p:spPr>
          <a:xfrm>
            <a:off x="0" y="584864"/>
            <a:ext cx="7974424" cy="2362298"/>
          </a:xfrm>
          <a:prstGeom prst="rect">
            <a:avLst/>
          </a:prstGeom>
        </p:spPr>
      </p:pic>
      <p:sp>
        <p:nvSpPr>
          <p:cNvPr id="10" name="Content Placeholder 2">
            <a:extLst>
              <a:ext uri="{FF2B5EF4-FFF2-40B4-BE49-F238E27FC236}">
                <a16:creationId xmlns:a16="http://schemas.microsoft.com/office/drawing/2014/main" id="{EA81830F-6B26-B157-AFE7-4FAC4841DBB4}"/>
              </a:ext>
            </a:extLst>
          </p:cNvPr>
          <p:cNvSpPr txBox="1">
            <a:spLocks/>
          </p:cNvSpPr>
          <p:nvPr/>
        </p:nvSpPr>
        <p:spPr>
          <a:xfrm>
            <a:off x="6096001" y="3800976"/>
            <a:ext cx="5612090" cy="209077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dirty="0"/>
              <a:t>The id in any Identity model is not int it’s generic so you can determine the type of id, the default is string</a:t>
            </a:r>
          </a:p>
          <a:p>
            <a:endParaRPr lang="en-US" dirty="0"/>
          </a:p>
          <a:p>
            <a:endParaRPr lang="en-US" dirty="0"/>
          </a:p>
        </p:txBody>
      </p:sp>
      <p:pic>
        <p:nvPicPr>
          <p:cNvPr id="12" name="Picture 11">
            <a:extLst>
              <a:ext uri="{FF2B5EF4-FFF2-40B4-BE49-F238E27FC236}">
                <a16:creationId xmlns:a16="http://schemas.microsoft.com/office/drawing/2014/main" id="{3C48D8AC-9164-95BC-5A74-29099E60C03D}"/>
              </a:ext>
            </a:extLst>
          </p:cNvPr>
          <p:cNvPicPr>
            <a:picLocks noChangeAspect="1"/>
          </p:cNvPicPr>
          <p:nvPr/>
        </p:nvPicPr>
        <p:blipFill>
          <a:blip r:embed="rId3"/>
          <a:stretch>
            <a:fillRect/>
          </a:stretch>
        </p:blipFill>
        <p:spPr>
          <a:xfrm>
            <a:off x="137230" y="3142084"/>
            <a:ext cx="5226621" cy="3642808"/>
          </a:xfrm>
          <a:prstGeom prst="rect">
            <a:avLst/>
          </a:prstGeom>
        </p:spPr>
      </p:pic>
    </p:spTree>
    <p:extLst>
      <p:ext uri="{BB962C8B-B14F-4D97-AF65-F5344CB8AC3E}">
        <p14:creationId xmlns:p14="http://schemas.microsoft.com/office/powerpoint/2010/main" val="22913028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830EB-EF99-195C-EB7D-A8E070F65A99}"/>
              </a:ext>
            </a:extLst>
          </p:cNvPr>
          <p:cNvSpPr>
            <a:spLocks noGrp="1"/>
          </p:cNvSpPr>
          <p:nvPr>
            <p:ph type="title"/>
          </p:nvPr>
        </p:nvSpPr>
        <p:spPr>
          <a:xfrm>
            <a:off x="272772" y="72725"/>
            <a:ext cx="10353761" cy="1326321"/>
          </a:xfrm>
        </p:spPr>
        <p:txBody>
          <a:bodyPr/>
          <a:lstStyle/>
          <a:p>
            <a:r>
              <a:rPr lang="en-US" dirty="0"/>
              <a:t>Identity (cont.)</a:t>
            </a:r>
          </a:p>
        </p:txBody>
      </p:sp>
      <p:pic>
        <p:nvPicPr>
          <p:cNvPr id="5" name="Content Placeholder 4">
            <a:extLst>
              <a:ext uri="{FF2B5EF4-FFF2-40B4-BE49-F238E27FC236}">
                <a16:creationId xmlns:a16="http://schemas.microsoft.com/office/drawing/2014/main" id="{A6DBB47D-E76B-0659-CF87-42B27D3D2D16}"/>
              </a:ext>
            </a:extLst>
          </p:cNvPr>
          <p:cNvPicPr>
            <a:picLocks noGrp="1" noChangeAspect="1"/>
          </p:cNvPicPr>
          <p:nvPr>
            <p:ph sz="quarter" idx="13"/>
          </p:nvPr>
        </p:nvPicPr>
        <p:blipFill>
          <a:blip r:embed="rId2"/>
          <a:stretch>
            <a:fillRect/>
          </a:stretch>
        </p:blipFill>
        <p:spPr>
          <a:xfrm>
            <a:off x="0" y="1326183"/>
            <a:ext cx="5762625" cy="2486025"/>
          </a:xfrm>
        </p:spPr>
      </p:pic>
      <p:pic>
        <p:nvPicPr>
          <p:cNvPr id="7" name="Picture 6">
            <a:extLst>
              <a:ext uri="{FF2B5EF4-FFF2-40B4-BE49-F238E27FC236}">
                <a16:creationId xmlns:a16="http://schemas.microsoft.com/office/drawing/2014/main" id="{F160D979-6012-74C8-8542-2B3DFBDB4013}"/>
              </a:ext>
            </a:extLst>
          </p:cNvPr>
          <p:cNvPicPr>
            <a:picLocks noChangeAspect="1"/>
          </p:cNvPicPr>
          <p:nvPr/>
        </p:nvPicPr>
        <p:blipFill>
          <a:blip r:embed="rId3"/>
          <a:stretch>
            <a:fillRect/>
          </a:stretch>
        </p:blipFill>
        <p:spPr>
          <a:xfrm>
            <a:off x="5959360" y="1357483"/>
            <a:ext cx="6199596" cy="2405234"/>
          </a:xfrm>
          <a:prstGeom prst="rect">
            <a:avLst/>
          </a:prstGeom>
        </p:spPr>
      </p:pic>
      <p:pic>
        <p:nvPicPr>
          <p:cNvPr id="9" name="Picture 8">
            <a:extLst>
              <a:ext uri="{FF2B5EF4-FFF2-40B4-BE49-F238E27FC236}">
                <a16:creationId xmlns:a16="http://schemas.microsoft.com/office/drawing/2014/main" id="{FECEA6C3-11F0-95B2-74C5-D927ADC66FC5}"/>
              </a:ext>
            </a:extLst>
          </p:cNvPr>
          <p:cNvPicPr>
            <a:picLocks noChangeAspect="1"/>
          </p:cNvPicPr>
          <p:nvPr/>
        </p:nvPicPr>
        <p:blipFill>
          <a:blip r:embed="rId4"/>
          <a:stretch>
            <a:fillRect/>
          </a:stretch>
        </p:blipFill>
        <p:spPr>
          <a:xfrm>
            <a:off x="0" y="4541078"/>
            <a:ext cx="4286250" cy="2105025"/>
          </a:xfrm>
          <a:prstGeom prst="rect">
            <a:avLst/>
          </a:prstGeom>
        </p:spPr>
      </p:pic>
      <p:sp>
        <p:nvSpPr>
          <p:cNvPr id="10" name="Content Placeholder 2">
            <a:extLst>
              <a:ext uri="{FF2B5EF4-FFF2-40B4-BE49-F238E27FC236}">
                <a16:creationId xmlns:a16="http://schemas.microsoft.com/office/drawing/2014/main" id="{0E8B4CAF-947A-9A4F-B583-8FC5A8641517}"/>
              </a:ext>
            </a:extLst>
          </p:cNvPr>
          <p:cNvSpPr txBox="1">
            <a:spLocks/>
          </p:cNvSpPr>
          <p:nvPr/>
        </p:nvSpPr>
        <p:spPr>
          <a:xfrm>
            <a:off x="5524107" y="4385438"/>
            <a:ext cx="6278252" cy="209077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sz="1800" dirty="0"/>
              <a:t>What if we want to add attributes in identity user </a:t>
            </a:r>
          </a:p>
          <a:p>
            <a:r>
              <a:rPr lang="en-US" sz="1800" dirty="0"/>
              <a:t>Look at the screens shots and understand</a:t>
            </a:r>
          </a:p>
        </p:txBody>
      </p:sp>
    </p:spTree>
    <p:extLst>
      <p:ext uri="{BB962C8B-B14F-4D97-AF65-F5344CB8AC3E}">
        <p14:creationId xmlns:p14="http://schemas.microsoft.com/office/powerpoint/2010/main" val="22188784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67D5E-FB25-3B4B-4415-11272B27C7EF}"/>
              </a:ext>
            </a:extLst>
          </p:cNvPr>
          <p:cNvSpPr>
            <a:spLocks noGrp="1"/>
          </p:cNvSpPr>
          <p:nvPr>
            <p:ph type="title"/>
          </p:nvPr>
        </p:nvSpPr>
        <p:spPr>
          <a:xfrm>
            <a:off x="913774" y="0"/>
            <a:ext cx="10353762" cy="637953"/>
          </a:xfrm>
        </p:spPr>
        <p:txBody>
          <a:bodyPr>
            <a:normAutofit fontScale="90000"/>
          </a:bodyPr>
          <a:lstStyle/>
          <a:p>
            <a:r>
              <a:rPr lang="en-US" dirty="0"/>
              <a:t>Summary [</a:t>
            </a:r>
            <a:r>
              <a:rPr lang="en-US" sz="3100" b="1" dirty="0">
                <a:solidFill>
                  <a:srgbClr val="FFFF00"/>
                </a:solidFill>
              </a:rPr>
              <a:t>IdentityUser</a:t>
            </a:r>
            <a:r>
              <a:rPr lang="en-US" sz="2200" b="1" dirty="0">
                <a:solidFill>
                  <a:srgbClr val="FFFF00"/>
                </a:solidFill>
              </a:rPr>
              <a:t> </a:t>
            </a:r>
            <a:r>
              <a:rPr lang="en-US" sz="3100" b="1" dirty="0">
                <a:solidFill>
                  <a:srgbClr val="FFFF00"/>
                </a:solidFill>
              </a:rPr>
              <a:t>Class</a:t>
            </a:r>
            <a:r>
              <a:rPr lang="en-US" dirty="0"/>
              <a:t>] </a:t>
            </a:r>
          </a:p>
        </p:txBody>
      </p:sp>
      <p:sp>
        <p:nvSpPr>
          <p:cNvPr id="3" name="Content Placeholder 2">
            <a:extLst>
              <a:ext uri="{FF2B5EF4-FFF2-40B4-BE49-F238E27FC236}">
                <a16:creationId xmlns:a16="http://schemas.microsoft.com/office/drawing/2014/main" id="{C63BBDBB-BC44-DE4A-DBA8-6DAD3540DFFB}"/>
              </a:ext>
            </a:extLst>
          </p:cNvPr>
          <p:cNvSpPr>
            <a:spLocks noGrp="1"/>
          </p:cNvSpPr>
          <p:nvPr>
            <p:ph sz="quarter" idx="13"/>
          </p:nvPr>
        </p:nvSpPr>
        <p:spPr>
          <a:xfrm>
            <a:off x="191387" y="637953"/>
            <a:ext cx="11780874" cy="6134636"/>
          </a:xfrm>
        </p:spPr>
        <p:txBody>
          <a:bodyPr>
            <a:normAutofit/>
          </a:bodyPr>
          <a:lstStyle/>
          <a:p>
            <a:r>
              <a:rPr lang="en-US" sz="2400" b="1" dirty="0">
                <a:solidFill>
                  <a:srgbClr val="FFFF00"/>
                </a:solidFill>
              </a:rPr>
              <a:t>IdentityUser Class</a:t>
            </a:r>
          </a:p>
          <a:p>
            <a:pPr lvl="1"/>
            <a:r>
              <a:rPr lang="en-US" sz="2000" b="1" dirty="0">
                <a:solidFill>
                  <a:srgbClr val="FFFF00"/>
                </a:solidFill>
              </a:rPr>
              <a:t>It contains basic user information such as id, username, password hash, email, ETC., This class is used as the base class for creating user entities.</a:t>
            </a:r>
            <a:endParaRPr lang="ar-EG" sz="2000" b="1" dirty="0">
              <a:solidFill>
                <a:srgbClr val="FFFF00"/>
              </a:solidFill>
            </a:endParaRPr>
          </a:p>
          <a:p>
            <a:pPr lvl="1"/>
            <a:r>
              <a:rPr lang="en-US" sz="2000" b="1" dirty="0">
                <a:solidFill>
                  <a:srgbClr val="FFFF00"/>
                </a:solidFill>
              </a:rPr>
              <a:t>IdentityUser&lt;T&gt; : is a generic version of IdentityUser it allows you to specify the type of the primary key for the user</a:t>
            </a:r>
          </a:p>
          <a:p>
            <a:pPr lvl="1"/>
            <a:r>
              <a:rPr lang="en-US" sz="2000" b="1" dirty="0">
                <a:solidFill>
                  <a:srgbClr val="92D050"/>
                </a:solidFill>
              </a:rPr>
              <a:t>IdentityUser</a:t>
            </a:r>
            <a:r>
              <a:rPr lang="en-US" sz="2000" b="1" dirty="0">
                <a:solidFill>
                  <a:srgbClr val="FFFF00"/>
                </a:solidFill>
              </a:rPr>
              <a:t>&lt;TKey&gt; { </a:t>
            </a:r>
          </a:p>
          <a:p>
            <a:pPr marL="450000" lvl="1" indent="0">
              <a:buNone/>
            </a:pPr>
            <a:r>
              <a:rPr lang="en-US" altLang="en-US" sz="2000" b="1" dirty="0">
                <a:solidFill>
                  <a:srgbClr val="FFFF00"/>
                </a:solidFill>
              </a:rPr>
              <a:t>		public </a:t>
            </a:r>
            <a:r>
              <a:rPr lang="en-US" sz="2000" b="1" dirty="0">
                <a:solidFill>
                  <a:srgbClr val="FFFF00"/>
                </a:solidFill>
              </a:rPr>
              <a:t>TKey</a:t>
            </a:r>
            <a:r>
              <a:rPr lang="en-US" altLang="en-US" sz="2000" b="1" dirty="0">
                <a:solidFill>
                  <a:srgbClr val="FFFF00"/>
                </a:solidFill>
              </a:rPr>
              <a:t> </a:t>
            </a:r>
            <a:r>
              <a:rPr lang="en-US" altLang="en-US" sz="2000" b="1" dirty="0">
                <a:solidFill>
                  <a:srgbClr val="FFFF00"/>
                </a:solidFill>
                <a:hlinkClick r:id="rId2">
                  <a:extLst>
                    <a:ext uri="{A12FA001-AC4F-418D-AE19-62706E023703}">
                      <ahyp:hlinkClr xmlns:ahyp="http://schemas.microsoft.com/office/drawing/2018/hyperlinkcolor" val="tx"/>
                    </a:ext>
                  </a:extLst>
                </a:hlinkClick>
              </a:rPr>
              <a:t>Id</a:t>
            </a:r>
            <a:r>
              <a:rPr lang="en-US" altLang="en-US" sz="2000" b="1" dirty="0">
                <a:solidFill>
                  <a:srgbClr val="FFFF00"/>
                </a:solidFill>
              </a:rPr>
              <a:t> { get; set; }</a:t>
            </a:r>
          </a:p>
          <a:p>
            <a:pPr marL="450000" lvl="1" indent="0">
              <a:buNone/>
            </a:pPr>
            <a:r>
              <a:rPr lang="en-US" altLang="en-US" sz="2000" b="1" dirty="0">
                <a:solidFill>
                  <a:srgbClr val="FFFF00"/>
                </a:solidFill>
              </a:rPr>
              <a:t>		string UserName {get; set; }</a:t>
            </a:r>
          </a:p>
          <a:p>
            <a:pPr marL="450000" lvl="1" indent="0">
              <a:buNone/>
            </a:pPr>
            <a:r>
              <a:rPr lang="en-US" altLang="en-US" sz="2000" b="1" dirty="0">
                <a:solidFill>
                  <a:srgbClr val="FFFF00"/>
                </a:solidFill>
              </a:rPr>
              <a:t> </a:t>
            </a:r>
            <a:r>
              <a:rPr lang="en-US" sz="2000" b="1" dirty="0">
                <a:solidFill>
                  <a:srgbClr val="FFFF00"/>
                </a:solidFill>
              </a:rPr>
              <a:t>}</a:t>
            </a:r>
          </a:p>
          <a:p>
            <a:pPr lvl="1"/>
            <a:r>
              <a:rPr lang="en-US" sz="2000" b="1" dirty="0">
                <a:solidFill>
                  <a:srgbClr val="FFFF00"/>
                </a:solidFill>
              </a:rPr>
              <a:t>IdentityUser class by default inherits from </a:t>
            </a:r>
            <a:r>
              <a:rPr lang="en-US" altLang="en-US" sz="2000" dirty="0">
                <a:ln>
                  <a:noFill/>
                </a:ln>
                <a:solidFill>
                  <a:srgbClr val="247B95"/>
                </a:solidFill>
                <a:effectLst/>
                <a:latin typeface="Consolas" panose="020B0609020204030204" pitchFamily="49" charset="0"/>
                <a:hlinkClick r:id="rId3">
                  <a:extLst>
                    <a:ext uri="{A12FA001-AC4F-418D-AE19-62706E023703}">
                      <ahyp:hlinkClr xmlns:ahyp="http://schemas.microsoft.com/office/drawing/2018/hyperlinkcolor" val="tx"/>
                    </a:ext>
                  </a:extLst>
                </a:hlinkClick>
              </a:rPr>
              <a:t>IdentityUser</a:t>
            </a:r>
            <a:r>
              <a:rPr lang="en-US" altLang="en-US" sz="2000" dirty="0">
                <a:ln>
                  <a:noFill/>
                </a:ln>
                <a:solidFill>
                  <a:srgbClr val="247B95"/>
                </a:solidFill>
                <a:effectLst/>
                <a:latin typeface="Consolas" panose="020B0609020204030204" pitchFamily="49" charset="0"/>
              </a:rPr>
              <a:t>&lt;</a:t>
            </a:r>
            <a:r>
              <a:rPr lang="en-US" altLang="en-US" sz="2000" dirty="0">
                <a:ln>
                  <a:noFill/>
                </a:ln>
                <a:solidFill>
                  <a:srgbClr val="247B95"/>
                </a:solidFill>
                <a:effectLst/>
                <a:latin typeface="Consolas" panose="020B0609020204030204" pitchFamily="49" charset="0"/>
                <a:hlinkClick r:id="rId4">
                  <a:extLst>
                    <a:ext uri="{A12FA001-AC4F-418D-AE19-62706E023703}">
                      <ahyp:hlinkClr xmlns:ahyp="http://schemas.microsoft.com/office/drawing/2018/hyperlinkcolor" val="tx"/>
                    </a:ext>
                  </a:extLst>
                </a:hlinkClick>
              </a:rPr>
              <a:t>string</a:t>
            </a:r>
            <a:r>
              <a:rPr lang="en-US" altLang="en-US" sz="2000" dirty="0">
                <a:ln>
                  <a:noFill/>
                </a:ln>
                <a:solidFill>
                  <a:srgbClr val="247B95"/>
                </a:solidFill>
                <a:effectLst/>
                <a:latin typeface="Consolas" panose="020B0609020204030204" pitchFamily="49" charset="0"/>
              </a:rPr>
              <a:t>&gt;</a:t>
            </a:r>
          </a:p>
          <a:p>
            <a:pPr lvl="2"/>
            <a:r>
              <a:rPr lang="en-US" sz="1800" b="1" dirty="0">
                <a:solidFill>
                  <a:srgbClr val="FFFF00"/>
                </a:solidFill>
              </a:rPr>
              <a:t>  </a:t>
            </a:r>
            <a:r>
              <a:rPr kumimoji="0" lang="en-US" altLang="en-US" sz="1800" b="1" i="0" u="none" strike="noStrike" cap="none" normalizeH="0" baseline="0" dirty="0">
                <a:ln>
                  <a:noFill/>
                </a:ln>
                <a:solidFill>
                  <a:srgbClr val="92D050"/>
                </a:solidFill>
                <a:effectLst/>
                <a:latin typeface="Consolas" panose="020B0609020204030204" pitchFamily="49" charset="0"/>
              </a:rPr>
              <a:t>public</a:t>
            </a:r>
            <a:r>
              <a:rPr kumimoji="0" lang="en-US" altLang="en-US" sz="1800" b="0" i="0" u="none" strike="noStrike" cap="none" normalizeH="0" baseline="0" dirty="0">
                <a:ln>
                  <a:noFill/>
                </a:ln>
                <a:solidFill>
                  <a:srgbClr val="0000FF"/>
                </a:solidFill>
                <a:effectLst/>
                <a:latin typeface="Consolas" panose="020B0609020204030204" pitchFamily="49" charset="0"/>
              </a:rPr>
              <a:t> </a:t>
            </a:r>
            <a:r>
              <a:rPr kumimoji="0" lang="en-US" altLang="en-US" sz="1800" b="1" i="0" u="none" strike="noStrike" cap="none" normalizeH="0" baseline="0" dirty="0">
                <a:ln>
                  <a:noFill/>
                </a:ln>
                <a:solidFill>
                  <a:srgbClr val="FF0000"/>
                </a:solidFill>
                <a:effectLst/>
                <a:latin typeface="Consolas" panose="020B0609020204030204" pitchFamily="49" charset="0"/>
              </a:rPr>
              <a:t>class</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lang="en-US" altLang="en-US" sz="1800" dirty="0">
                <a:ln>
                  <a:noFill/>
                </a:ln>
                <a:solidFill>
                  <a:srgbClr val="247B95"/>
                </a:solidFill>
                <a:effectLst/>
                <a:latin typeface="Consolas" panose="020B0609020204030204" pitchFamily="49" charset="0"/>
                <a:hlinkClick r:id="rId5">
                  <a:extLst>
                    <a:ext uri="{A12FA001-AC4F-418D-AE19-62706E023703}">
                      <ahyp:hlinkClr xmlns:ahyp="http://schemas.microsoft.com/office/drawing/2018/hyperlinkcolor" val="tx"/>
                    </a:ext>
                  </a:extLst>
                </a:hlinkClick>
              </a:rPr>
              <a:t>IdentityUser</a:t>
            </a:r>
            <a:r>
              <a:rPr lang="en-US" altLang="en-US" sz="1800" dirty="0">
                <a:ln>
                  <a:noFill/>
                </a:ln>
                <a:solidFill>
                  <a:srgbClr val="247B95"/>
                </a:solidFill>
                <a:effectLst/>
                <a:latin typeface="Consolas" panose="020B0609020204030204" pitchFamily="49" charset="0"/>
              </a:rPr>
              <a:t> : </a:t>
            </a:r>
            <a:r>
              <a:rPr lang="en-US" altLang="en-US" sz="1800" dirty="0">
                <a:ln>
                  <a:noFill/>
                </a:ln>
                <a:solidFill>
                  <a:srgbClr val="247B95"/>
                </a:solidFill>
                <a:effectLst/>
                <a:latin typeface="Consolas" panose="020B0609020204030204" pitchFamily="49" charset="0"/>
                <a:hlinkClick r:id="rId3">
                  <a:extLst>
                    <a:ext uri="{A12FA001-AC4F-418D-AE19-62706E023703}">
                      <ahyp:hlinkClr xmlns:ahyp="http://schemas.microsoft.com/office/drawing/2018/hyperlinkcolor" val="tx"/>
                    </a:ext>
                  </a:extLst>
                </a:hlinkClick>
              </a:rPr>
              <a:t>IdentityUser</a:t>
            </a:r>
            <a:r>
              <a:rPr lang="en-US" altLang="en-US" sz="1800" dirty="0">
                <a:ln>
                  <a:noFill/>
                </a:ln>
                <a:solidFill>
                  <a:srgbClr val="247B95"/>
                </a:solidFill>
                <a:effectLst/>
                <a:latin typeface="Consolas" panose="020B0609020204030204" pitchFamily="49" charset="0"/>
              </a:rPr>
              <a:t>&lt;</a:t>
            </a:r>
            <a:r>
              <a:rPr lang="en-US" altLang="en-US" sz="1800" dirty="0">
                <a:ln>
                  <a:noFill/>
                </a:ln>
                <a:solidFill>
                  <a:srgbClr val="247B95"/>
                </a:solidFill>
                <a:effectLst/>
                <a:latin typeface="Consolas" panose="020B0609020204030204" pitchFamily="49" charset="0"/>
                <a:hlinkClick r:id="rId4">
                  <a:extLst>
                    <a:ext uri="{A12FA001-AC4F-418D-AE19-62706E023703}">
                      <ahyp:hlinkClr xmlns:ahyp="http://schemas.microsoft.com/office/drawing/2018/hyperlinkcolor" val="tx"/>
                    </a:ext>
                  </a:extLst>
                </a:hlinkClick>
              </a:rPr>
              <a:t>string</a:t>
            </a:r>
            <a:r>
              <a:rPr lang="en-US" altLang="en-US" sz="1800" dirty="0">
                <a:ln>
                  <a:noFill/>
                </a:ln>
                <a:solidFill>
                  <a:srgbClr val="247B95"/>
                </a:solidFill>
                <a:effectLst/>
                <a:latin typeface="Consolas" panose="020B0609020204030204" pitchFamily="49" charset="0"/>
              </a:rPr>
              <a:t>&gt; {}</a:t>
            </a:r>
            <a:endParaRPr lang="en-US" sz="2800" b="1" dirty="0">
              <a:solidFill>
                <a:srgbClr val="FFFF00"/>
              </a:solidFill>
            </a:endParaRPr>
          </a:p>
          <a:p>
            <a:endParaRPr lang="en-US" dirty="0"/>
          </a:p>
        </p:txBody>
      </p:sp>
    </p:spTree>
    <p:extLst>
      <p:ext uri="{BB962C8B-B14F-4D97-AF65-F5344CB8AC3E}">
        <p14:creationId xmlns:p14="http://schemas.microsoft.com/office/powerpoint/2010/main" val="36850672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DC54F-AA98-4EF1-8CCB-55F5FF3FB738}"/>
              </a:ext>
            </a:extLst>
          </p:cNvPr>
          <p:cNvSpPr>
            <a:spLocks noGrp="1"/>
          </p:cNvSpPr>
          <p:nvPr>
            <p:ph type="title"/>
          </p:nvPr>
        </p:nvSpPr>
        <p:spPr>
          <a:xfrm>
            <a:off x="913774" y="0"/>
            <a:ext cx="10353762" cy="703385"/>
          </a:xfrm>
        </p:spPr>
        <p:txBody>
          <a:bodyPr/>
          <a:lstStyle/>
          <a:p>
            <a:r>
              <a:rPr lang="en-US" dirty="0"/>
              <a:t>Identity Role class</a:t>
            </a:r>
          </a:p>
        </p:txBody>
      </p:sp>
      <p:sp>
        <p:nvSpPr>
          <p:cNvPr id="3" name="Content Placeholder 2">
            <a:extLst>
              <a:ext uri="{FF2B5EF4-FFF2-40B4-BE49-F238E27FC236}">
                <a16:creationId xmlns:a16="http://schemas.microsoft.com/office/drawing/2014/main" id="{6E11D22B-9043-D879-7592-235597385F3A}"/>
              </a:ext>
            </a:extLst>
          </p:cNvPr>
          <p:cNvSpPr>
            <a:spLocks noGrp="1"/>
          </p:cNvSpPr>
          <p:nvPr>
            <p:ph sz="quarter" idx="13"/>
          </p:nvPr>
        </p:nvSpPr>
        <p:spPr>
          <a:xfrm>
            <a:off x="381837" y="703386"/>
            <a:ext cx="11515411" cy="5978768"/>
          </a:xfrm>
        </p:spPr>
        <p:txBody>
          <a:bodyPr/>
          <a:lstStyle/>
          <a:p>
            <a:r>
              <a:rPr lang="en-US" dirty="0"/>
              <a:t>public class IdentityRole&lt;TKey&gt;</a:t>
            </a:r>
          </a:p>
          <a:p>
            <a:pPr lvl="1"/>
            <a:r>
              <a:rPr lang="en-US" dirty="0"/>
              <a:t>Public TKey Id {get; set; }</a:t>
            </a:r>
          </a:p>
          <a:p>
            <a:pPr lvl="1"/>
            <a:r>
              <a:rPr lang="en-US" dirty="0"/>
              <a:t>Public string name {get; set;}</a:t>
            </a:r>
          </a:p>
          <a:p>
            <a:r>
              <a:rPr lang="en-US" altLang="en-US" dirty="0">
                <a:hlinkClick r:id="rId2">
                  <a:extLst>
                    <a:ext uri="{A12FA001-AC4F-418D-AE19-62706E023703}">
                      <ahyp:hlinkClr xmlns:ahyp="http://schemas.microsoft.com/office/drawing/2018/hyperlinkcolor" val="tx"/>
                    </a:ext>
                  </a:extLst>
                </a:hlinkClick>
              </a:rPr>
              <a:t>IdentityRole</a:t>
            </a:r>
            <a:r>
              <a:rPr lang="en-US" altLang="en-US" dirty="0"/>
              <a:t> class by default inherit from IdentityRole&lt;string&gt;</a:t>
            </a:r>
          </a:p>
          <a:p>
            <a:r>
              <a:rPr lang="en-US" altLang="en-US" dirty="0"/>
              <a:t>public class </a:t>
            </a:r>
            <a:r>
              <a:rPr lang="en-US" altLang="en-US" dirty="0">
                <a:hlinkClick r:id="rId2">
                  <a:extLst>
                    <a:ext uri="{A12FA001-AC4F-418D-AE19-62706E023703}">
                      <ahyp:hlinkClr xmlns:ahyp="http://schemas.microsoft.com/office/drawing/2018/hyperlinkcolor" val="tx"/>
                    </a:ext>
                  </a:extLst>
                </a:hlinkClick>
              </a:rPr>
              <a:t>IdentityRole</a:t>
            </a:r>
            <a:r>
              <a:rPr lang="en-US" altLang="en-US" dirty="0"/>
              <a:t> : </a:t>
            </a:r>
            <a:r>
              <a:rPr lang="en-US" altLang="en-US" dirty="0">
                <a:hlinkClick r:id="rId3">
                  <a:extLst>
                    <a:ext uri="{A12FA001-AC4F-418D-AE19-62706E023703}">
                      <ahyp:hlinkClr xmlns:ahyp="http://schemas.microsoft.com/office/drawing/2018/hyperlinkcolor" val="tx"/>
                    </a:ext>
                  </a:extLst>
                </a:hlinkClick>
              </a:rPr>
              <a:t>IdentityRole</a:t>
            </a:r>
            <a:r>
              <a:rPr lang="en-US" altLang="en-US" dirty="0"/>
              <a:t>&lt;</a:t>
            </a:r>
            <a:r>
              <a:rPr lang="en-US" altLang="en-US" dirty="0">
                <a:hlinkClick r:id="rId4">
                  <a:extLst>
                    <a:ext uri="{A12FA001-AC4F-418D-AE19-62706E023703}">
                      <ahyp:hlinkClr xmlns:ahyp="http://schemas.microsoft.com/office/drawing/2018/hyperlinkcolor" val="tx"/>
                    </a:ext>
                  </a:extLst>
                </a:hlinkClick>
              </a:rPr>
              <a:t>string</a:t>
            </a:r>
            <a:r>
              <a:rPr lang="en-US" altLang="en-US" dirty="0"/>
              <a:t>&gt; </a:t>
            </a:r>
          </a:p>
          <a:p>
            <a:pPr lvl="1"/>
            <a:r>
              <a:rPr lang="en-US" altLang="en-US" sz="2000" dirty="0"/>
              <a:t>public </a:t>
            </a:r>
            <a:r>
              <a:rPr lang="en-US" altLang="en-US" sz="2000" dirty="0">
                <a:hlinkClick r:id="rId5">
                  <a:extLst>
                    <a:ext uri="{A12FA001-AC4F-418D-AE19-62706E023703}">
                      <ahyp:hlinkClr xmlns:ahyp="http://schemas.microsoft.com/office/drawing/2018/hyperlinkcolor" val="tx"/>
                    </a:ext>
                  </a:extLst>
                </a:hlinkClick>
              </a:rPr>
              <a:t>IdentityRole</a:t>
            </a:r>
            <a:r>
              <a:rPr lang="en-US" altLang="en-US" sz="2000" dirty="0"/>
              <a:t>() { </a:t>
            </a:r>
            <a:r>
              <a:rPr lang="en-US" altLang="en-US" sz="2000" dirty="0">
                <a:hlinkClick r:id="rId6">
                  <a:extLst>
                    <a:ext uri="{A12FA001-AC4F-418D-AE19-62706E023703}">
                      <ahyp:hlinkClr xmlns:ahyp="http://schemas.microsoft.com/office/drawing/2018/hyperlinkcolor" val="tx"/>
                    </a:ext>
                  </a:extLst>
                </a:hlinkClick>
              </a:rPr>
              <a:t>Id</a:t>
            </a:r>
            <a:r>
              <a:rPr lang="en-US" altLang="en-US" sz="2000" dirty="0"/>
              <a:t> = </a:t>
            </a:r>
            <a:r>
              <a:rPr lang="en-US" altLang="en-US" sz="2000" dirty="0" err="1">
                <a:hlinkClick r:id="rId7">
                  <a:extLst>
                    <a:ext uri="{A12FA001-AC4F-418D-AE19-62706E023703}">
                      <ahyp:hlinkClr xmlns:ahyp="http://schemas.microsoft.com/office/drawing/2018/hyperlinkcolor" val="tx"/>
                    </a:ext>
                  </a:extLst>
                </a:hlinkClick>
              </a:rPr>
              <a:t>Guid</a:t>
            </a:r>
            <a:r>
              <a:rPr lang="en-US" altLang="en-US" sz="2000" dirty="0" err="1"/>
              <a:t>.</a:t>
            </a:r>
            <a:r>
              <a:rPr lang="en-US" altLang="en-US" sz="2000" dirty="0" err="1">
                <a:hlinkClick r:id="rId8">
                  <a:extLst>
                    <a:ext uri="{A12FA001-AC4F-418D-AE19-62706E023703}">
                      <ahyp:hlinkClr xmlns:ahyp="http://schemas.microsoft.com/office/drawing/2018/hyperlinkcolor" val="tx"/>
                    </a:ext>
                  </a:extLst>
                </a:hlinkClick>
              </a:rPr>
              <a:t>NewGuid</a:t>
            </a:r>
            <a:r>
              <a:rPr lang="en-US" altLang="en-US" sz="2000" dirty="0"/>
              <a:t>().</a:t>
            </a:r>
            <a:r>
              <a:rPr lang="en-US" altLang="en-US" sz="2000" dirty="0" err="1">
                <a:hlinkClick r:id="rId9">
                  <a:extLst>
                    <a:ext uri="{A12FA001-AC4F-418D-AE19-62706E023703}">
                      <ahyp:hlinkClr xmlns:ahyp="http://schemas.microsoft.com/office/drawing/2018/hyperlinkcolor" val="tx"/>
                    </a:ext>
                  </a:extLst>
                </a:hlinkClick>
              </a:rPr>
              <a:t>ToString</a:t>
            </a:r>
            <a:r>
              <a:rPr lang="en-US" altLang="en-US" sz="2000" dirty="0"/>
              <a:t>(); } </a:t>
            </a:r>
            <a:endParaRPr lang="en-US" sz="2000" dirty="0"/>
          </a:p>
          <a:p>
            <a:endParaRPr lang="en-US" dirty="0"/>
          </a:p>
        </p:txBody>
      </p:sp>
    </p:spTree>
    <p:extLst>
      <p:ext uri="{BB962C8B-B14F-4D97-AF65-F5344CB8AC3E}">
        <p14:creationId xmlns:p14="http://schemas.microsoft.com/office/powerpoint/2010/main" val="4769021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4F1B0-348B-631B-BDAF-0DAA1A99C168}"/>
              </a:ext>
            </a:extLst>
          </p:cNvPr>
          <p:cNvSpPr>
            <a:spLocks noGrp="1"/>
          </p:cNvSpPr>
          <p:nvPr>
            <p:ph type="title"/>
          </p:nvPr>
        </p:nvSpPr>
        <p:spPr>
          <a:xfrm>
            <a:off x="923838" y="0"/>
            <a:ext cx="10353762" cy="542611"/>
          </a:xfrm>
        </p:spPr>
        <p:txBody>
          <a:bodyPr>
            <a:normAutofit fontScale="90000"/>
          </a:bodyPr>
          <a:lstStyle/>
          <a:p>
            <a:r>
              <a:rPr lang="en-US" dirty="0"/>
              <a:t>Summary [</a:t>
            </a:r>
            <a:r>
              <a:rPr lang="en-US" sz="4000" b="1" dirty="0">
                <a:solidFill>
                  <a:srgbClr val="FFFF00"/>
                </a:solidFill>
              </a:rPr>
              <a:t>IdentityDbContext</a:t>
            </a:r>
            <a:r>
              <a:rPr lang="en-US" sz="3200" b="1" dirty="0">
                <a:solidFill>
                  <a:srgbClr val="FFFF00"/>
                </a:solidFill>
              </a:rPr>
              <a:t> </a:t>
            </a:r>
            <a:r>
              <a:rPr lang="en-US" sz="4000" b="1" dirty="0">
                <a:solidFill>
                  <a:srgbClr val="FFFF00"/>
                </a:solidFill>
              </a:rPr>
              <a:t>Class</a:t>
            </a:r>
            <a:r>
              <a:rPr lang="en-US" dirty="0"/>
              <a:t>] </a:t>
            </a:r>
          </a:p>
        </p:txBody>
      </p:sp>
      <p:sp>
        <p:nvSpPr>
          <p:cNvPr id="3" name="Content Placeholder 2">
            <a:extLst>
              <a:ext uri="{FF2B5EF4-FFF2-40B4-BE49-F238E27FC236}">
                <a16:creationId xmlns:a16="http://schemas.microsoft.com/office/drawing/2014/main" id="{1B0394D8-510B-8C7A-FF62-05225C185A36}"/>
              </a:ext>
            </a:extLst>
          </p:cNvPr>
          <p:cNvSpPr>
            <a:spLocks noGrp="1"/>
          </p:cNvSpPr>
          <p:nvPr>
            <p:ph sz="quarter" idx="13"/>
          </p:nvPr>
        </p:nvSpPr>
        <p:spPr>
          <a:xfrm>
            <a:off x="221064" y="542611"/>
            <a:ext cx="11786716" cy="6018963"/>
          </a:xfrm>
        </p:spPr>
        <p:txBody>
          <a:bodyPr>
            <a:normAutofit/>
          </a:bodyPr>
          <a:lstStyle/>
          <a:p>
            <a:r>
              <a:rPr lang="en-US" dirty="0"/>
              <a:t>public class IdentityDbContext : IdentityDbContext&lt;</a:t>
            </a:r>
            <a:r>
              <a:rPr lang="en-US" b="1" dirty="0">
                <a:solidFill>
                  <a:srgbClr val="FF0000"/>
                </a:solidFill>
              </a:rPr>
              <a:t>IdentityUser</a:t>
            </a:r>
            <a:r>
              <a:rPr lang="en-US" dirty="0"/>
              <a:t>, </a:t>
            </a:r>
            <a:r>
              <a:rPr lang="en-US" b="1" dirty="0">
                <a:solidFill>
                  <a:srgbClr val="FF0000"/>
                </a:solidFill>
              </a:rPr>
              <a:t>IdentityRole</a:t>
            </a:r>
            <a:r>
              <a:rPr lang="en-US" dirty="0"/>
              <a:t>, </a:t>
            </a:r>
            <a:r>
              <a:rPr lang="en-US" b="1" dirty="0">
                <a:solidFill>
                  <a:srgbClr val="FF0000"/>
                </a:solidFill>
              </a:rPr>
              <a:t>string</a:t>
            </a:r>
            <a:r>
              <a:rPr lang="en-US" dirty="0"/>
              <a:t>&gt;</a:t>
            </a:r>
          </a:p>
          <a:p>
            <a:pPr lvl="1"/>
            <a:r>
              <a:rPr lang="en-US" sz="1800" b="1" dirty="0">
                <a:solidFill>
                  <a:srgbClr val="FFFF00"/>
                </a:solidFill>
              </a:rPr>
              <a:t>public DbSet&lt;</a:t>
            </a:r>
            <a:r>
              <a:rPr lang="en-US" b="1" dirty="0">
                <a:solidFill>
                  <a:srgbClr val="FF0000"/>
                </a:solidFill>
              </a:rPr>
              <a:t> IdentityUser </a:t>
            </a:r>
            <a:r>
              <a:rPr lang="en-US" sz="1800" b="1" dirty="0">
                <a:solidFill>
                  <a:srgbClr val="FFFF00"/>
                </a:solidFill>
              </a:rPr>
              <a:t>&gt; users </a:t>
            </a:r>
          </a:p>
          <a:p>
            <a:pPr lvl="1"/>
            <a:r>
              <a:rPr lang="en-US" sz="1800" b="1" dirty="0">
                <a:solidFill>
                  <a:srgbClr val="FFFF00"/>
                </a:solidFill>
              </a:rPr>
              <a:t>public DbSet&lt;</a:t>
            </a:r>
            <a:r>
              <a:rPr lang="en-US" b="1" dirty="0">
                <a:solidFill>
                  <a:srgbClr val="FF0000"/>
                </a:solidFill>
              </a:rPr>
              <a:t> IdentityRole </a:t>
            </a:r>
            <a:r>
              <a:rPr lang="en-US" sz="1800" b="1" dirty="0">
                <a:solidFill>
                  <a:srgbClr val="FFFF00"/>
                </a:solidFill>
              </a:rPr>
              <a:t>&gt; roles </a:t>
            </a:r>
          </a:p>
          <a:p>
            <a:pPr lvl="1"/>
            <a:r>
              <a:rPr lang="en-US" b="1" dirty="0">
                <a:solidFill>
                  <a:srgbClr val="FFFF00"/>
                </a:solidFill>
              </a:rPr>
              <a:t>…………………..</a:t>
            </a:r>
            <a:endParaRPr lang="en-US" dirty="0"/>
          </a:p>
          <a:p>
            <a:r>
              <a:rPr lang="en-US" dirty="0"/>
              <a:t>public class IdentityDbContext&lt;TUser&gt; : IdentityDbContext&lt;</a:t>
            </a:r>
            <a:r>
              <a:rPr lang="en-US" b="1" dirty="0">
                <a:solidFill>
                  <a:srgbClr val="FF0000"/>
                </a:solidFill>
              </a:rPr>
              <a:t>TUser</a:t>
            </a:r>
            <a:r>
              <a:rPr lang="en-US" dirty="0"/>
              <a:t>, </a:t>
            </a:r>
            <a:r>
              <a:rPr lang="en-US" b="1" dirty="0">
                <a:solidFill>
                  <a:srgbClr val="FF0000"/>
                </a:solidFill>
              </a:rPr>
              <a:t>IdentityRole</a:t>
            </a:r>
            <a:r>
              <a:rPr lang="en-US" dirty="0"/>
              <a:t>, </a:t>
            </a:r>
            <a:r>
              <a:rPr lang="en-US" b="1" dirty="0">
                <a:solidFill>
                  <a:srgbClr val="FF0000"/>
                </a:solidFill>
              </a:rPr>
              <a:t>string</a:t>
            </a:r>
            <a:r>
              <a:rPr lang="en-US" dirty="0"/>
              <a:t>&gt; where TUser : IdentityUser</a:t>
            </a:r>
          </a:p>
          <a:p>
            <a:pPr lvl="1"/>
            <a:r>
              <a:rPr lang="en-US" b="1" dirty="0">
                <a:solidFill>
                  <a:srgbClr val="FFFF00"/>
                </a:solidFill>
              </a:rPr>
              <a:t>public DbSet&lt;</a:t>
            </a:r>
            <a:r>
              <a:rPr lang="en-US" b="1" dirty="0">
                <a:solidFill>
                  <a:srgbClr val="FF0000"/>
                </a:solidFill>
              </a:rPr>
              <a:t> TUser </a:t>
            </a:r>
            <a:r>
              <a:rPr lang="en-US" b="1" dirty="0">
                <a:solidFill>
                  <a:srgbClr val="FFFF00"/>
                </a:solidFill>
              </a:rPr>
              <a:t>&gt; users </a:t>
            </a:r>
          </a:p>
          <a:p>
            <a:pPr lvl="1"/>
            <a:r>
              <a:rPr lang="en-US" b="1" dirty="0">
                <a:solidFill>
                  <a:srgbClr val="FFFF00"/>
                </a:solidFill>
              </a:rPr>
              <a:t>public DbSet&lt;</a:t>
            </a:r>
            <a:r>
              <a:rPr lang="en-US" b="1" dirty="0">
                <a:solidFill>
                  <a:srgbClr val="FF0000"/>
                </a:solidFill>
              </a:rPr>
              <a:t> IdentityRole </a:t>
            </a:r>
            <a:r>
              <a:rPr lang="en-US" b="1" dirty="0">
                <a:solidFill>
                  <a:srgbClr val="FFFF00"/>
                </a:solidFill>
              </a:rPr>
              <a:t>&gt; roles </a:t>
            </a:r>
          </a:p>
          <a:p>
            <a:pPr lvl="1"/>
            <a:r>
              <a:rPr lang="en-US" dirty="0"/>
              <a:t>And so on ……………………….</a:t>
            </a:r>
          </a:p>
          <a:p>
            <a:endParaRPr lang="en-US" dirty="0"/>
          </a:p>
        </p:txBody>
      </p:sp>
    </p:spTree>
    <p:extLst>
      <p:ext uri="{BB962C8B-B14F-4D97-AF65-F5344CB8AC3E}">
        <p14:creationId xmlns:p14="http://schemas.microsoft.com/office/powerpoint/2010/main" val="39157956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82B5A-59AD-65DC-54F9-C0E5459B3852}"/>
              </a:ext>
            </a:extLst>
          </p:cNvPr>
          <p:cNvSpPr>
            <a:spLocks noGrp="1"/>
          </p:cNvSpPr>
          <p:nvPr>
            <p:ph type="title"/>
          </p:nvPr>
        </p:nvSpPr>
        <p:spPr>
          <a:xfrm>
            <a:off x="913774" y="0"/>
            <a:ext cx="10353762" cy="627321"/>
          </a:xfrm>
        </p:spPr>
        <p:txBody>
          <a:bodyPr>
            <a:normAutofit fontScale="90000"/>
          </a:bodyPr>
          <a:lstStyle/>
          <a:p>
            <a:r>
              <a:rPr lang="en-US" dirty="0"/>
              <a:t>Summary(cont.) Identity</a:t>
            </a:r>
          </a:p>
        </p:txBody>
      </p:sp>
      <p:sp>
        <p:nvSpPr>
          <p:cNvPr id="3" name="Content Placeholder 2">
            <a:extLst>
              <a:ext uri="{FF2B5EF4-FFF2-40B4-BE49-F238E27FC236}">
                <a16:creationId xmlns:a16="http://schemas.microsoft.com/office/drawing/2014/main" id="{F496CD28-0C50-4964-F389-26DA6BC7E41D}"/>
              </a:ext>
            </a:extLst>
          </p:cNvPr>
          <p:cNvSpPr>
            <a:spLocks noGrp="1"/>
          </p:cNvSpPr>
          <p:nvPr>
            <p:ph sz="quarter" idx="13"/>
          </p:nvPr>
        </p:nvSpPr>
        <p:spPr>
          <a:xfrm>
            <a:off x="255181" y="627321"/>
            <a:ext cx="11022419" cy="5975497"/>
          </a:xfrm>
        </p:spPr>
        <p:txBody>
          <a:bodyPr/>
          <a:lstStyle/>
          <a:p>
            <a:r>
              <a:rPr lang="en-US" b="1" dirty="0">
                <a:solidFill>
                  <a:srgbClr val="FFFF00"/>
                </a:solidFill>
              </a:rPr>
              <a:t>Application User </a:t>
            </a:r>
          </a:p>
          <a:p>
            <a:r>
              <a:rPr lang="en-US" dirty="0"/>
              <a:t>public class ApplicationUser : IdentityUser { </a:t>
            </a:r>
          </a:p>
          <a:p>
            <a:pPr marL="450000" lvl="1" indent="0">
              <a:buNone/>
            </a:pPr>
            <a:r>
              <a:rPr lang="en-US" dirty="0"/>
              <a:t>		// Additional custom properties can be added here </a:t>
            </a:r>
          </a:p>
          <a:p>
            <a:pPr marL="450000" lvl="1" indent="0">
              <a:buNone/>
            </a:pPr>
            <a:r>
              <a:rPr lang="en-US" dirty="0"/>
              <a:t>		public string </a:t>
            </a:r>
            <a:r>
              <a:rPr lang="en-US" dirty="0" err="1"/>
              <a:t>CustomProperty</a:t>
            </a:r>
            <a:r>
              <a:rPr lang="en-US" dirty="0"/>
              <a:t> { get; set; } </a:t>
            </a:r>
          </a:p>
          <a:p>
            <a:pPr marL="450000" lvl="1" indent="0">
              <a:buNone/>
            </a:pPr>
            <a:r>
              <a:rPr lang="en-US" dirty="0"/>
              <a:t>}</a:t>
            </a:r>
          </a:p>
          <a:p>
            <a:r>
              <a:rPr lang="en-US" dirty="0"/>
              <a:t>IdentityDbContext,						IdentityDbContext&lt;T&gt;</a:t>
            </a:r>
          </a:p>
          <a:p>
            <a:endParaRPr lang="en-US" dirty="0"/>
          </a:p>
          <a:p>
            <a:endParaRPr lang="en-US" dirty="0"/>
          </a:p>
          <a:p>
            <a:pPr marL="36900" indent="0">
              <a:buNone/>
            </a:pPr>
            <a:r>
              <a:rPr lang="en-US" dirty="0"/>
              <a:t> </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D225B91E-3F5D-3F3E-1927-F935E4D95DD2}"/>
              </a:ext>
            </a:extLst>
          </p:cNvPr>
          <p:cNvPicPr>
            <a:picLocks noChangeAspect="1"/>
          </p:cNvPicPr>
          <p:nvPr/>
        </p:nvPicPr>
        <p:blipFill>
          <a:blip r:embed="rId2"/>
          <a:stretch>
            <a:fillRect/>
          </a:stretch>
        </p:blipFill>
        <p:spPr>
          <a:xfrm>
            <a:off x="575265" y="3209261"/>
            <a:ext cx="4221752" cy="1447799"/>
          </a:xfrm>
          <a:prstGeom prst="rect">
            <a:avLst/>
          </a:prstGeom>
        </p:spPr>
      </p:pic>
      <p:pic>
        <p:nvPicPr>
          <p:cNvPr id="7" name="Picture 6">
            <a:extLst>
              <a:ext uri="{FF2B5EF4-FFF2-40B4-BE49-F238E27FC236}">
                <a16:creationId xmlns:a16="http://schemas.microsoft.com/office/drawing/2014/main" id="{B321C203-4F57-7AF7-1242-9E4FE204DEB5}"/>
              </a:ext>
            </a:extLst>
          </p:cNvPr>
          <p:cNvPicPr>
            <a:picLocks noChangeAspect="1"/>
          </p:cNvPicPr>
          <p:nvPr/>
        </p:nvPicPr>
        <p:blipFill>
          <a:blip r:embed="rId3"/>
          <a:stretch>
            <a:fillRect/>
          </a:stretch>
        </p:blipFill>
        <p:spPr>
          <a:xfrm>
            <a:off x="5232325" y="3209261"/>
            <a:ext cx="5191125" cy="1200150"/>
          </a:xfrm>
          <a:prstGeom prst="rect">
            <a:avLst/>
          </a:prstGeom>
        </p:spPr>
      </p:pic>
      <p:pic>
        <p:nvPicPr>
          <p:cNvPr id="9" name="Picture 8">
            <a:extLst>
              <a:ext uri="{FF2B5EF4-FFF2-40B4-BE49-F238E27FC236}">
                <a16:creationId xmlns:a16="http://schemas.microsoft.com/office/drawing/2014/main" id="{77809B1C-F08E-82FD-E2AB-391DDE48C210}"/>
              </a:ext>
            </a:extLst>
          </p:cNvPr>
          <p:cNvPicPr>
            <a:picLocks noChangeAspect="1"/>
          </p:cNvPicPr>
          <p:nvPr/>
        </p:nvPicPr>
        <p:blipFill>
          <a:blip r:embed="rId4"/>
          <a:stretch>
            <a:fillRect/>
          </a:stretch>
        </p:blipFill>
        <p:spPr>
          <a:xfrm>
            <a:off x="496296" y="4910137"/>
            <a:ext cx="3629025" cy="1609725"/>
          </a:xfrm>
          <a:prstGeom prst="rect">
            <a:avLst/>
          </a:prstGeom>
        </p:spPr>
      </p:pic>
      <p:pic>
        <p:nvPicPr>
          <p:cNvPr id="10" name="Content Placeholder 4">
            <a:extLst>
              <a:ext uri="{FF2B5EF4-FFF2-40B4-BE49-F238E27FC236}">
                <a16:creationId xmlns:a16="http://schemas.microsoft.com/office/drawing/2014/main" id="{584226A3-4C7B-5466-85A1-D81D80D011EF}"/>
              </a:ext>
            </a:extLst>
          </p:cNvPr>
          <p:cNvPicPr>
            <a:picLocks noChangeAspect="1"/>
          </p:cNvPicPr>
          <p:nvPr/>
        </p:nvPicPr>
        <p:blipFill>
          <a:blip r:embed="rId5"/>
          <a:stretch>
            <a:fillRect/>
          </a:stretch>
        </p:blipFill>
        <p:spPr>
          <a:xfrm>
            <a:off x="7180632" y="4621757"/>
            <a:ext cx="4756187" cy="2051843"/>
          </a:xfrm>
          <a:prstGeom prst="rect">
            <a:avLst/>
          </a:prstGeom>
          <a:effectLst>
            <a:outerShdw blurRad="25400" dir="17880000">
              <a:srgbClr val="000000">
                <a:alpha val="46000"/>
              </a:srgbClr>
            </a:outerShdw>
          </a:effectLst>
        </p:spPr>
      </p:pic>
      <p:sp>
        <p:nvSpPr>
          <p:cNvPr id="11" name="Arrow: Right 10">
            <a:extLst>
              <a:ext uri="{FF2B5EF4-FFF2-40B4-BE49-F238E27FC236}">
                <a16:creationId xmlns:a16="http://schemas.microsoft.com/office/drawing/2014/main" id="{C45AD01C-6591-FD1C-5CFC-D95611FFE219}"/>
              </a:ext>
            </a:extLst>
          </p:cNvPr>
          <p:cNvSpPr/>
          <p:nvPr/>
        </p:nvSpPr>
        <p:spPr>
          <a:xfrm>
            <a:off x="4366435" y="5759658"/>
            <a:ext cx="2629787" cy="47102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Most commonly used</a:t>
            </a:r>
          </a:p>
        </p:txBody>
      </p:sp>
    </p:spTree>
    <p:extLst>
      <p:ext uri="{BB962C8B-B14F-4D97-AF65-F5344CB8AC3E}">
        <p14:creationId xmlns:p14="http://schemas.microsoft.com/office/powerpoint/2010/main" val="39245108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F6AA7-90B7-25D4-91B0-BBA526BD6954}"/>
              </a:ext>
            </a:extLst>
          </p:cNvPr>
          <p:cNvSpPr>
            <a:spLocks noGrp="1"/>
          </p:cNvSpPr>
          <p:nvPr>
            <p:ph type="title"/>
          </p:nvPr>
        </p:nvSpPr>
        <p:spPr>
          <a:xfrm>
            <a:off x="903730" y="0"/>
            <a:ext cx="10353761" cy="457201"/>
          </a:xfrm>
        </p:spPr>
        <p:txBody>
          <a:bodyPr>
            <a:normAutofit fontScale="90000"/>
          </a:bodyPr>
          <a:lstStyle/>
          <a:p>
            <a:r>
              <a:rPr lang="en-US" dirty="0"/>
              <a:t>Identity steps</a:t>
            </a:r>
          </a:p>
        </p:txBody>
      </p:sp>
      <p:sp>
        <p:nvSpPr>
          <p:cNvPr id="3" name="Content Placeholder 2">
            <a:extLst>
              <a:ext uri="{FF2B5EF4-FFF2-40B4-BE49-F238E27FC236}">
                <a16:creationId xmlns:a16="http://schemas.microsoft.com/office/drawing/2014/main" id="{919D8277-1327-8432-C9AA-CB435250E6A5}"/>
              </a:ext>
            </a:extLst>
          </p:cNvPr>
          <p:cNvSpPr>
            <a:spLocks noGrp="1"/>
          </p:cNvSpPr>
          <p:nvPr>
            <p:ph sz="quarter" idx="13"/>
          </p:nvPr>
        </p:nvSpPr>
        <p:spPr>
          <a:xfrm>
            <a:off x="65987" y="659876"/>
            <a:ext cx="12019175" cy="6080289"/>
          </a:xfrm>
        </p:spPr>
        <p:txBody>
          <a:bodyPr/>
          <a:lstStyle/>
          <a:p>
            <a:pPr marL="457200" indent="-457200">
              <a:buFont typeface="+mj-lt"/>
              <a:buAutoNum type="arabicPeriod"/>
            </a:pPr>
            <a:r>
              <a:rPr lang="en-US" b="1" dirty="0">
                <a:solidFill>
                  <a:srgbClr val="FFFF00"/>
                </a:solidFill>
              </a:rPr>
              <a:t>Install-Package</a:t>
            </a:r>
            <a:r>
              <a:rPr lang="en-US" dirty="0"/>
              <a:t> </a:t>
            </a:r>
            <a:r>
              <a:rPr lang="en-US" b="1" dirty="0" err="1">
                <a:solidFill>
                  <a:srgbClr val="FFFF00"/>
                </a:solidFill>
              </a:rPr>
              <a:t>Microsoft.AspNetCore.Identity.EntityFrameWorkCore</a:t>
            </a:r>
            <a:endParaRPr lang="en-US" b="1" dirty="0">
              <a:solidFill>
                <a:srgbClr val="FFFF00"/>
              </a:solidFill>
            </a:endParaRPr>
          </a:p>
          <a:p>
            <a:pPr marL="457200" indent="-457200">
              <a:buFont typeface="+mj-lt"/>
              <a:buAutoNum type="arabicPeriod"/>
            </a:pPr>
            <a:r>
              <a:rPr lang="en-US" dirty="0"/>
              <a:t>Create ApplicationUser</a:t>
            </a:r>
            <a:r>
              <a:rPr lang="ar-EG" dirty="0"/>
              <a:t> </a:t>
            </a:r>
            <a:r>
              <a:rPr lang="en-US" dirty="0"/>
              <a:t>Class that inherits Identity user and add you additional attributes</a:t>
            </a:r>
          </a:p>
          <a:p>
            <a:pPr marL="457200" indent="-457200">
              <a:buFont typeface="+mj-lt"/>
              <a:buAutoNum type="arabicPeriod"/>
            </a:pPr>
            <a:r>
              <a:rPr lang="en-US" dirty="0"/>
              <a:t>Make our database context inherit from IdentityDbContext&lt;ApplicationUser&gt;</a:t>
            </a:r>
          </a:p>
          <a:p>
            <a:pPr marL="457200" indent="-457200">
              <a:buFont typeface="+mj-lt"/>
              <a:buAutoNum type="arabicPeriod"/>
            </a:pPr>
            <a:r>
              <a:rPr lang="en-US" dirty="0"/>
              <a:t>Add migration, update database</a:t>
            </a:r>
          </a:p>
          <a:p>
            <a:pPr marL="457200" indent="-457200">
              <a:buFont typeface="+mj-lt"/>
              <a:buAutoNum type="arabicPeriod"/>
            </a:pPr>
            <a:r>
              <a:rPr lang="en-US" dirty="0"/>
              <a:t>Create controller account</a:t>
            </a:r>
          </a:p>
          <a:p>
            <a:pPr marL="457200" indent="-457200">
              <a:buFont typeface="+mj-lt"/>
              <a:buAutoNum type="arabicPeriod"/>
            </a:pPr>
            <a:r>
              <a:rPr lang="en-US" dirty="0"/>
              <a:t>Create register get Action</a:t>
            </a:r>
          </a:p>
          <a:p>
            <a:pPr marL="457200" indent="-457200">
              <a:buFont typeface="+mj-lt"/>
              <a:buAutoNum type="arabicPeriod"/>
            </a:pPr>
            <a:r>
              <a:rPr lang="en-US" dirty="0"/>
              <a:t>Create view model (name,  pass, address,  confirm pass) for </a:t>
            </a:r>
            <a:r>
              <a:rPr lang="en-US" dirty="0" err="1"/>
              <a:t>registeration</a:t>
            </a:r>
            <a:endParaRPr lang="en-US" dirty="0"/>
          </a:p>
          <a:p>
            <a:pPr marL="457200" indent="-457200">
              <a:buFont typeface="+mj-lt"/>
              <a:buAutoNum type="arabicPeriod"/>
            </a:pPr>
            <a:r>
              <a:rPr lang="en-US" dirty="0"/>
              <a:t>Create register view</a:t>
            </a:r>
          </a:p>
          <a:p>
            <a:pPr marL="457200" indent="-457200">
              <a:buFont typeface="+mj-lt"/>
              <a:buAutoNum type="arabicPeriod"/>
            </a:pPr>
            <a:r>
              <a:rPr lang="en-US" dirty="0"/>
              <a:t>Create register post action</a:t>
            </a:r>
          </a:p>
          <a:p>
            <a:pPr marL="457200" indent="-457200">
              <a:buFont typeface="+mj-lt"/>
              <a:buAutoNum type="arabicPeriod"/>
            </a:pPr>
            <a:r>
              <a:rPr lang="en-US" dirty="0"/>
              <a:t>Register identity service at </a:t>
            </a:r>
            <a:r>
              <a:rPr lang="en-US" dirty="0" err="1"/>
              <a:t>program.cs</a:t>
            </a:r>
            <a:endParaRPr lang="ar-EG" dirty="0"/>
          </a:p>
          <a:p>
            <a:endParaRPr lang="en-US" dirty="0"/>
          </a:p>
        </p:txBody>
      </p:sp>
    </p:spTree>
    <p:extLst>
      <p:ext uri="{BB962C8B-B14F-4D97-AF65-F5344CB8AC3E}">
        <p14:creationId xmlns:p14="http://schemas.microsoft.com/office/powerpoint/2010/main" val="26446327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E9C4C3-98AE-C52F-2F4B-14E5D7A5841F}"/>
              </a:ext>
            </a:extLst>
          </p:cNvPr>
          <p:cNvSpPr>
            <a:spLocks noGrp="1"/>
          </p:cNvSpPr>
          <p:nvPr>
            <p:ph sz="quarter" idx="13"/>
          </p:nvPr>
        </p:nvSpPr>
        <p:spPr>
          <a:xfrm>
            <a:off x="913773" y="103696"/>
            <a:ext cx="9879918" cy="838984"/>
          </a:xfrm>
        </p:spPr>
        <p:txBody>
          <a:bodyPr/>
          <a:lstStyle/>
          <a:p>
            <a:pPr marL="457200" indent="-457200">
              <a:buFont typeface="+mj-lt"/>
              <a:buAutoNum type="arabicPeriod"/>
            </a:pPr>
            <a:r>
              <a:rPr lang="en-US" dirty="0"/>
              <a:t>Install </a:t>
            </a:r>
            <a:r>
              <a:rPr lang="en-US" dirty="0" err="1"/>
              <a:t>Microsoft.AspNetCore.Identity.EntityFrameWorkCore</a:t>
            </a:r>
            <a:r>
              <a:rPr lang="en-US" dirty="0"/>
              <a:t> [identity steps]</a:t>
            </a:r>
          </a:p>
        </p:txBody>
      </p:sp>
      <p:pic>
        <p:nvPicPr>
          <p:cNvPr id="5" name="Picture 4">
            <a:extLst>
              <a:ext uri="{FF2B5EF4-FFF2-40B4-BE49-F238E27FC236}">
                <a16:creationId xmlns:a16="http://schemas.microsoft.com/office/drawing/2014/main" id="{AB47A42E-6851-A1B6-1F71-4063307A5C10}"/>
              </a:ext>
            </a:extLst>
          </p:cNvPr>
          <p:cNvPicPr>
            <a:picLocks noChangeAspect="1"/>
          </p:cNvPicPr>
          <p:nvPr/>
        </p:nvPicPr>
        <p:blipFill>
          <a:blip r:embed="rId2"/>
          <a:stretch>
            <a:fillRect/>
          </a:stretch>
        </p:blipFill>
        <p:spPr>
          <a:xfrm>
            <a:off x="738237" y="942680"/>
            <a:ext cx="7962900" cy="5581650"/>
          </a:xfrm>
          <a:prstGeom prst="rect">
            <a:avLst/>
          </a:prstGeom>
        </p:spPr>
      </p:pic>
    </p:spTree>
    <p:extLst>
      <p:ext uri="{BB962C8B-B14F-4D97-AF65-F5344CB8AC3E}">
        <p14:creationId xmlns:p14="http://schemas.microsoft.com/office/powerpoint/2010/main" val="1955457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2A289-4D51-87F2-E0B8-F32467B0579F}"/>
              </a:ext>
            </a:extLst>
          </p:cNvPr>
          <p:cNvSpPr>
            <a:spLocks noGrp="1"/>
          </p:cNvSpPr>
          <p:nvPr>
            <p:ph type="title"/>
          </p:nvPr>
        </p:nvSpPr>
        <p:spPr>
          <a:xfrm>
            <a:off x="269922" y="0"/>
            <a:ext cx="11651530" cy="794994"/>
          </a:xfrm>
        </p:spPr>
        <p:txBody>
          <a:bodyPr>
            <a:normAutofit/>
          </a:bodyPr>
          <a:lstStyle/>
          <a:p>
            <a:r>
              <a:rPr lang="en-US" dirty="0"/>
              <a:t>Created folders after creating project</a:t>
            </a:r>
          </a:p>
        </p:txBody>
      </p:sp>
      <p:sp>
        <p:nvSpPr>
          <p:cNvPr id="3" name="Content Placeholder 2">
            <a:extLst>
              <a:ext uri="{FF2B5EF4-FFF2-40B4-BE49-F238E27FC236}">
                <a16:creationId xmlns:a16="http://schemas.microsoft.com/office/drawing/2014/main" id="{E56F2500-5EB1-91A0-8DFC-46D858C0D1AA}"/>
              </a:ext>
            </a:extLst>
          </p:cNvPr>
          <p:cNvSpPr>
            <a:spLocks noGrp="1"/>
          </p:cNvSpPr>
          <p:nvPr>
            <p:ph sz="quarter" idx="13"/>
          </p:nvPr>
        </p:nvSpPr>
        <p:spPr>
          <a:xfrm>
            <a:off x="269922" y="794994"/>
            <a:ext cx="11651530" cy="5898037"/>
          </a:xfrm>
        </p:spPr>
        <p:txBody>
          <a:bodyPr/>
          <a:lstStyle/>
          <a:p>
            <a:r>
              <a:rPr lang="en-US" dirty="0"/>
              <a:t>Connected Services</a:t>
            </a:r>
          </a:p>
          <a:p>
            <a:r>
              <a:rPr lang="en-US" dirty="0"/>
              <a:t>Dependencies: include installed packages, referenced projects</a:t>
            </a:r>
          </a:p>
          <a:p>
            <a:r>
              <a:rPr lang="en-US" dirty="0"/>
              <a:t>properties: </a:t>
            </a:r>
          </a:p>
          <a:p>
            <a:r>
              <a:rPr lang="en-US" dirty="0"/>
              <a:t>wwwroot: contains any file you includes at your project like JS files, CSS files, images</a:t>
            </a:r>
          </a:p>
          <a:p>
            <a:pPr lvl="1"/>
            <a:r>
              <a:rPr lang="en-US" dirty="0"/>
              <a:t>To include file from it </a:t>
            </a:r>
            <a:r>
              <a:rPr lang="en-US" dirty="0">
                <a:sym typeface="Wingdings" panose="05000000000000000000" pitchFamily="2" charset="2"/>
              </a:rPr>
              <a:t> </a:t>
            </a:r>
            <a:r>
              <a:rPr lang="en-US" sz="2400" b="1" dirty="0">
                <a:solidFill>
                  <a:srgbClr val="FF0000"/>
                </a:solidFill>
              </a:rPr>
              <a:t>&lt;</a:t>
            </a:r>
            <a:r>
              <a:rPr lang="en-US" sz="2400" b="1" dirty="0" err="1">
                <a:solidFill>
                  <a:srgbClr val="FF0000"/>
                </a:solidFill>
              </a:rPr>
              <a:t>img</a:t>
            </a:r>
            <a:r>
              <a:rPr lang="en-US" sz="2400" b="1" dirty="0">
                <a:solidFill>
                  <a:srgbClr val="FF0000"/>
                </a:solidFill>
              </a:rPr>
              <a:t> </a:t>
            </a:r>
            <a:r>
              <a:rPr lang="en-US" sz="2400" b="1" dirty="0" err="1">
                <a:solidFill>
                  <a:srgbClr val="FF0000"/>
                </a:solidFill>
              </a:rPr>
              <a:t>src</a:t>
            </a:r>
            <a:r>
              <a:rPr lang="en-US" sz="2400" b="1" dirty="0">
                <a:solidFill>
                  <a:srgbClr val="FF0000"/>
                </a:solidFill>
              </a:rPr>
              <a:t>="~/images/@prod.image"&gt;</a:t>
            </a:r>
          </a:p>
          <a:p>
            <a:pPr lvl="1"/>
            <a:r>
              <a:rPr lang="en-US" sz="2400" b="1" dirty="0">
                <a:solidFill>
                  <a:srgbClr val="FF0000"/>
                </a:solidFill>
              </a:rPr>
              <a:t>note : </a:t>
            </a:r>
            <a:r>
              <a:rPr lang="en-US" sz="2400" b="1" dirty="0" err="1">
                <a:solidFill>
                  <a:srgbClr val="FF0000"/>
                </a:solidFill>
              </a:rPr>
              <a:t>img</a:t>
            </a:r>
            <a:r>
              <a:rPr lang="en-US" sz="2400" b="1" dirty="0">
                <a:solidFill>
                  <a:srgbClr val="FF0000"/>
                </a:solidFill>
              </a:rPr>
              <a:t> </a:t>
            </a:r>
            <a:r>
              <a:rPr lang="en-US" sz="2400" b="1" dirty="0" err="1">
                <a:solidFill>
                  <a:srgbClr val="FF0000"/>
                </a:solidFill>
              </a:rPr>
              <a:t>src</a:t>
            </a:r>
            <a:r>
              <a:rPr lang="en-US" sz="2400" b="1" dirty="0">
                <a:solidFill>
                  <a:srgbClr val="FF0000"/>
                </a:solidFill>
              </a:rPr>
              <a:t> like request for example</a:t>
            </a:r>
            <a:r>
              <a:rPr lang="en-US" sz="2400" b="1" dirty="0">
                <a:solidFill>
                  <a:srgbClr val="FF0000"/>
                </a:solidFill>
                <a:sym typeface="Wingdings" panose="05000000000000000000" pitchFamily="2" charset="2"/>
              </a:rPr>
              <a:t></a:t>
            </a:r>
            <a:r>
              <a:rPr lang="en-US" sz="2400" b="1" dirty="0">
                <a:solidFill>
                  <a:srgbClr val="FF0000"/>
                </a:solidFill>
              </a:rPr>
              <a:t> </a:t>
            </a:r>
            <a:r>
              <a:rPr lang="en-US" b="0" i="0" dirty="0">
                <a:solidFill>
                  <a:srgbClr val="1F1F1F"/>
                </a:solidFill>
                <a:effectLst/>
                <a:highlight>
                  <a:srgbClr val="FFFFFF"/>
                </a:highlight>
                <a:latin typeface="system-ui"/>
              </a:rPr>
              <a:t>http://localhost:5163/images/historya.jpg</a:t>
            </a:r>
            <a:endParaRPr lang="en-US" b="1" dirty="0">
              <a:solidFill>
                <a:srgbClr val="FF0000"/>
              </a:solidFill>
            </a:endParaRPr>
          </a:p>
          <a:p>
            <a:r>
              <a:rPr lang="en-US" dirty="0"/>
              <a:t>appsetting.json file: set setting over application level</a:t>
            </a:r>
          </a:p>
          <a:p>
            <a:r>
              <a:rPr lang="en-US" dirty="0"/>
              <a:t>Program file : entry point of application</a:t>
            </a:r>
          </a:p>
          <a:p>
            <a:r>
              <a:rPr lang="en-US" dirty="0"/>
              <a:t>_</a:t>
            </a:r>
            <a:r>
              <a:rPr lang="en-US" dirty="0" err="1"/>
              <a:t>ViewImports.cshml</a:t>
            </a:r>
            <a:r>
              <a:rPr lang="en-US" dirty="0"/>
              <a:t> : has all using for any view</a:t>
            </a:r>
          </a:p>
          <a:p>
            <a:r>
              <a:rPr lang="en-US" dirty="0"/>
              <a:t>_</a:t>
            </a:r>
            <a:r>
              <a:rPr lang="en-US" dirty="0" err="1"/>
              <a:t>ViewStart.cshtml</a:t>
            </a:r>
            <a:r>
              <a:rPr lang="en-US" dirty="0"/>
              <a:t> :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462195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2CF3DE-BA2A-36CE-AFB0-DA59EDBBB8E6}"/>
              </a:ext>
            </a:extLst>
          </p:cNvPr>
          <p:cNvSpPr>
            <a:spLocks noGrp="1"/>
          </p:cNvSpPr>
          <p:nvPr>
            <p:ph sz="quarter" idx="13"/>
          </p:nvPr>
        </p:nvSpPr>
        <p:spPr>
          <a:xfrm>
            <a:off x="913774" y="810706"/>
            <a:ext cx="10363826" cy="6047294"/>
          </a:xfrm>
        </p:spPr>
        <p:txBody>
          <a:bodyPr/>
          <a:lstStyle/>
          <a:p>
            <a:pPr marL="0" indent="0">
              <a:buNone/>
            </a:pPr>
            <a:r>
              <a:rPr lang="en-US" dirty="0"/>
              <a:t>2.Create ApplicationUser</a:t>
            </a:r>
            <a:r>
              <a:rPr lang="ar-EG" dirty="0"/>
              <a:t> </a:t>
            </a:r>
            <a:r>
              <a:rPr lang="en-US" dirty="0"/>
              <a:t>Class that 	</a:t>
            </a:r>
          </a:p>
          <a:p>
            <a:endParaRPr lang="en-US" dirty="0"/>
          </a:p>
          <a:p>
            <a:endParaRPr lang="en-US" dirty="0"/>
          </a:p>
          <a:p>
            <a:pPr marL="0" indent="0">
              <a:buNone/>
            </a:pPr>
            <a:endParaRPr lang="en-US" dirty="0"/>
          </a:p>
          <a:p>
            <a:pPr marL="0" indent="0">
              <a:buNone/>
            </a:pPr>
            <a:r>
              <a:rPr lang="en-US" dirty="0"/>
              <a:t>3. Make our database context inherit from IdentityDbContext&lt; ApplicationUser&gt;</a:t>
            </a:r>
          </a:p>
          <a:p>
            <a:pPr marL="0" indent="0">
              <a:buNone/>
            </a:pPr>
            <a:endParaRPr lang="en-US" dirty="0"/>
          </a:p>
          <a:p>
            <a:pPr marL="0" indent="0">
              <a:buNone/>
            </a:pPr>
            <a:endParaRPr lang="en-US" dirty="0"/>
          </a:p>
          <a:p>
            <a:pPr marL="0" indent="0">
              <a:buNone/>
            </a:pPr>
            <a:r>
              <a:rPr lang="en-US" dirty="0"/>
              <a:t>4. Add migration, update database</a:t>
            </a:r>
          </a:p>
          <a:p>
            <a:pPr marL="0" indent="0">
              <a:buNone/>
            </a:pPr>
            <a:r>
              <a:rPr lang="en-US" dirty="0"/>
              <a:t>5.</a:t>
            </a:r>
            <a:r>
              <a:rPr lang="en-US"/>
              <a:t>Create account controller</a:t>
            </a:r>
            <a:endParaRPr lang="en-US" dirty="0"/>
          </a:p>
          <a:p>
            <a:pPr marL="0" indent="0">
              <a:buNone/>
            </a:pPr>
            <a:r>
              <a:rPr lang="en-US" dirty="0"/>
              <a:t>6. Create register get Action </a:t>
            </a:r>
          </a:p>
          <a:p>
            <a:pPr marL="0" indent="0">
              <a:buNone/>
            </a:pPr>
            <a:endParaRPr lang="en-US" dirty="0"/>
          </a:p>
          <a:p>
            <a:endParaRPr lang="en-US" dirty="0"/>
          </a:p>
        </p:txBody>
      </p:sp>
      <p:pic>
        <p:nvPicPr>
          <p:cNvPr id="7" name="Picture 6">
            <a:extLst>
              <a:ext uri="{FF2B5EF4-FFF2-40B4-BE49-F238E27FC236}">
                <a16:creationId xmlns:a16="http://schemas.microsoft.com/office/drawing/2014/main" id="{71260B27-49EA-283E-6D98-C4439197B598}"/>
              </a:ext>
            </a:extLst>
          </p:cNvPr>
          <p:cNvPicPr>
            <a:picLocks noChangeAspect="1"/>
          </p:cNvPicPr>
          <p:nvPr/>
        </p:nvPicPr>
        <p:blipFill>
          <a:blip r:embed="rId2"/>
          <a:stretch>
            <a:fillRect/>
          </a:stretch>
        </p:blipFill>
        <p:spPr>
          <a:xfrm>
            <a:off x="836923" y="3253991"/>
            <a:ext cx="7105650" cy="666750"/>
          </a:xfrm>
          <a:prstGeom prst="rect">
            <a:avLst/>
          </a:prstGeom>
        </p:spPr>
      </p:pic>
      <p:sp>
        <p:nvSpPr>
          <p:cNvPr id="4" name="TextBox 3">
            <a:extLst>
              <a:ext uri="{FF2B5EF4-FFF2-40B4-BE49-F238E27FC236}">
                <a16:creationId xmlns:a16="http://schemas.microsoft.com/office/drawing/2014/main" id="{81EF16F5-FB74-CECF-A5CE-6379B32A59F5}"/>
              </a:ext>
            </a:extLst>
          </p:cNvPr>
          <p:cNvSpPr txBox="1"/>
          <p:nvPr/>
        </p:nvSpPr>
        <p:spPr>
          <a:xfrm>
            <a:off x="9457442" y="98137"/>
            <a:ext cx="2381120" cy="369332"/>
          </a:xfrm>
          <a:prstGeom prst="rect">
            <a:avLst/>
          </a:prstGeom>
          <a:noFill/>
        </p:spPr>
        <p:txBody>
          <a:bodyPr wrap="square">
            <a:spAutoFit/>
          </a:bodyPr>
          <a:lstStyle/>
          <a:p>
            <a:r>
              <a:rPr lang="en-US" dirty="0"/>
              <a:t>[identity steps]</a:t>
            </a:r>
          </a:p>
        </p:txBody>
      </p:sp>
      <p:sp>
        <p:nvSpPr>
          <p:cNvPr id="2" name="Rectangle 1">
            <a:extLst>
              <a:ext uri="{FF2B5EF4-FFF2-40B4-BE49-F238E27FC236}">
                <a16:creationId xmlns:a16="http://schemas.microsoft.com/office/drawing/2014/main" id="{B23237A0-BAE2-42AE-4F8D-D3F5C1690708}"/>
              </a:ext>
            </a:extLst>
          </p:cNvPr>
          <p:cNvSpPr txBox="1">
            <a:spLocks noChangeArrowheads="1"/>
          </p:cNvSpPr>
          <p:nvPr/>
        </p:nvSpPr>
        <p:spPr bwMode="auto">
          <a:xfrm>
            <a:off x="517706" y="1643012"/>
            <a:ext cx="11764651" cy="7786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sz="1800" dirty="0">
                <a:solidFill>
                  <a:srgbClr val="0000FF"/>
                </a:solidFill>
                <a:latin typeface="Cascadia Mono" panose="020B0609020000020004" pitchFamily="49" charset="0"/>
              </a:rPr>
              <a:t>using</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Microsoft.AspNetCore.Identity</a:t>
            </a:r>
            <a:r>
              <a:rPr lang="en-US" sz="1800" dirty="0">
                <a:solidFill>
                  <a:srgbClr val="000000"/>
                </a:solidFill>
                <a:latin typeface="Cascadia Mono" panose="020B0609020000020004" pitchFamily="49" charset="0"/>
              </a:rPr>
              <a:t>; </a:t>
            </a:r>
          </a:p>
          <a:p>
            <a:pPr marL="36900" indent="0">
              <a:buNone/>
            </a:pP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class</a:t>
            </a:r>
            <a:r>
              <a:rPr lang="en-US" sz="1800" dirty="0">
                <a:solidFill>
                  <a:srgbClr val="000000"/>
                </a:solidFill>
                <a:latin typeface="Cascadia Mono" panose="020B0609020000020004" pitchFamily="49" charset="0"/>
              </a:rPr>
              <a:t> </a:t>
            </a:r>
            <a:r>
              <a:rPr lang="en-US" sz="1800" dirty="0">
                <a:solidFill>
                  <a:srgbClr val="2B91AF"/>
                </a:solidFill>
                <a:latin typeface="Cascadia Mono" panose="020B0609020000020004" pitchFamily="49" charset="0"/>
              </a:rPr>
              <a:t>ApplicationUser</a:t>
            </a:r>
            <a:r>
              <a:rPr lang="en-US" sz="1800" dirty="0">
                <a:solidFill>
                  <a:srgbClr val="000000"/>
                </a:solidFill>
                <a:latin typeface="Cascadia Mono" panose="020B0609020000020004" pitchFamily="49" charset="0"/>
              </a:rPr>
              <a:t>: </a:t>
            </a:r>
            <a:r>
              <a:rPr lang="en-US" sz="1800" dirty="0">
                <a:solidFill>
                  <a:srgbClr val="2B91AF"/>
                </a:solidFill>
                <a:latin typeface="Cascadia Mono" panose="020B0609020000020004" pitchFamily="49" charset="0"/>
              </a:rPr>
              <a:t>IdentityUser</a:t>
            </a:r>
            <a:r>
              <a:rPr lang="en-US" sz="1800" dirty="0">
                <a:solidFill>
                  <a:srgbClr val="000000"/>
                </a:solidFill>
                <a:latin typeface="Cascadia Mono" panose="020B0609020000020004" pitchFamily="49" charset="0"/>
              </a:rPr>
              <a:t>{}</a:t>
            </a:r>
            <a:endParaRPr lang="en-US" altLang="en-US" sz="360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848574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1CC8F3-D7CE-D06E-9606-EEEAC436C6CA}"/>
              </a:ext>
            </a:extLst>
          </p:cNvPr>
          <p:cNvSpPr>
            <a:spLocks noGrp="1"/>
          </p:cNvSpPr>
          <p:nvPr>
            <p:ph sz="quarter" idx="13"/>
          </p:nvPr>
        </p:nvSpPr>
        <p:spPr>
          <a:xfrm>
            <a:off x="913774" y="292231"/>
            <a:ext cx="10363826" cy="5498969"/>
          </a:xfrm>
        </p:spPr>
        <p:txBody>
          <a:bodyPr/>
          <a:lstStyle/>
          <a:p>
            <a:pPr marL="0" indent="0">
              <a:buNone/>
            </a:pPr>
            <a:r>
              <a:rPr lang="en-US" dirty="0"/>
              <a:t>7. Create view model to register</a:t>
            </a:r>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a:p>
            <a:pPr marL="0" indent="0">
              <a:buNone/>
            </a:pPr>
            <a:r>
              <a:rPr lang="en-US" dirty="0"/>
              <a:t>8. Create registration view</a:t>
            </a:r>
          </a:p>
        </p:txBody>
      </p:sp>
      <p:pic>
        <p:nvPicPr>
          <p:cNvPr id="4" name="Picture 3">
            <a:extLst>
              <a:ext uri="{FF2B5EF4-FFF2-40B4-BE49-F238E27FC236}">
                <a16:creationId xmlns:a16="http://schemas.microsoft.com/office/drawing/2014/main" id="{88836FFA-75C6-B87B-67A4-DC050D8957E8}"/>
              </a:ext>
            </a:extLst>
          </p:cNvPr>
          <p:cNvPicPr>
            <a:picLocks noChangeAspect="1"/>
          </p:cNvPicPr>
          <p:nvPr/>
        </p:nvPicPr>
        <p:blipFill>
          <a:blip r:embed="rId2"/>
          <a:stretch>
            <a:fillRect/>
          </a:stretch>
        </p:blipFill>
        <p:spPr>
          <a:xfrm>
            <a:off x="1030732" y="749286"/>
            <a:ext cx="5250444" cy="3377524"/>
          </a:xfrm>
          <a:prstGeom prst="rect">
            <a:avLst/>
          </a:prstGeom>
        </p:spPr>
      </p:pic>
      <p:sp>
        <p:nvSpPr>
          <p:cNvPr id="6" name="TextBox 5">
            <a:extLst>
              <a:ext uri="{FF2B5EF4-FFF2-40B4-BE49-F238E27FC236}">
                <a16:creationId xmlns:a16="http://schemas.microsoft.com/office/drawing/2014/main" id="{066A23FC-4A50-E289-61EE-0AEBDB7A8C35}"/>
              </a:ext>
            </a:extLst>
          </p:cNvPr>
          <p:cNvSpPr txBox="1"/>
          <p:nvPr/>
        </p:nvSpPr>
        <p:spPr>
          <a:xfrm>
            <a:off x="9457442" y="98137"/>
            <a:ext cx="2381120" cy="369332"/>
          </a:xfrm>
          <a:prstGeom prst="rect">
            <a:avLst/>
          </a:prstGeom>
          <a:noFill/>
        </p:spPr>
        <p:txBody>
          <a:bodyPr wrap="square">
            <a:spAutoFit/>
          </a:bodyPr>
          <a:lstStyle/>
          <a:p>
            <a:r>
              <a:rPr lang="en-US" dirty="0"/>
              <a:t>[identity steps]</a:t>
            </a:r>
          </a:p>
        </p:txBody>
      </p:sp>
    </p:spTree>
    <p:extLst>
      <p:ext uri="{BB962C8B-B14F-4D97-AF65-F5344CB8AC3E}">
        <p14:creationId xmlns:p14="http://schemas.microsoft.com/office/powerpoint/2010/main" val="38041965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260DECC-24E4-C194-04D8-A3ACCD22721D}"/>
              </a:ext>
            </a:extLst>
          </p:cNvPr>
          <p:cNvSpPr txBox="1"/>
          <p:nvPr/>
        </p:nvSpPr>
        <p:spPr>
          <a:xfrm>
            <a:off x="9457442" y="98137"/>
            <a:ext cx="2381120" cy="369332"/>
          </a:xfrm>
          <a:prstGeom prst="rect">
            <a:avLst/>
          </a:prstGeom>
          <a:noFill/>
        </p:spPr>
        <p:txBody>
          <a:bodyPr wrap="square">
            <a:spAutoFit/>
          </a:bodyPr>
          <a:lstStyle/>
          <a:p>
            <a:r>
              <a:rPr lang="en-US" dirty="0"/>
              <a:t>[identity steps]</a:t>
            </a:r>
          </a:p>
        </p:txBody>
      </p:sp>
      <p:sp>
        <p:nvSpPr>
          <p:cNvPr id="7" name="TextBox 6">
            <a:extLst>
              <a:ext uri="{FF2B5EF4-FFF2-40B4-BE49-F238E27FC236}">
                <a16:creationId xmlns:a16="http://schemas.microsoft.com/office/drawing/2014/main" id="{367C20EE-98FB-CA83-1106-3ACB277EA18A}"/>
              </a:ext>
            </a:extLst>
          </p:cNvPr>
          <p:cNvSpPr txBox="1"/>
          <p:nvPr/>
        </p:nvSpPr>
        <p:spPr>
          <a:xfrm>
            <a:off x="353438" y="363658"/>
            <a:ext cx="5742562" cy="461665"/>
          </a:xfrm>
          <a:prstGeom prst="rect">
            <a:avLst/>
          </a:prstGeom>
          <a:noFill/>
        </p:spPr>
        <p:txBody>
          <a:bodyPr wrap="square">
            <a:spAutoFit/>
          </a:bodyPr>
          <a:lstStyle/>
          <a:p>
            <a:r>
              <a:rPr lang="en-US" sz="2400" b="1" dirty="0"/>
              <a:t>10.Register identity service at </a:t>
            </a:r>
            <a:r>
              <a:rPr lang="en-US" sz="2400" b="1" dirty="0" err="1"/>
              <a:t>program.cs</a:t>
            </a:r>
            <a:endParaRPr lang="ar-EG" sz="2400" b="1" dirty="0"/>
          </a:p>
        </p:txBody>
      </p:sp>
      <p:sp>
        <p:nvSpPr>
          <p:cNvPr id="3" name="Rectangle 1">
            <a:extLst>
              <a:ext uri="{FF2B5EF4-FFF2-40B4-BE49-F238E27FC236}">
                <a16:creationId xmlns:a16="http://schemas.microsoft.com/office/drawing/2014/main" id="{F4360677-5989-D536-7626-E8C4DE77B3FE}"/>
              </a:ext>
            </a:extLst>
          </p:cNvPr>
          <p:cNvSpPr txBox="1">
            <a:spLocks noChangeArrowheads="1"/>
          </p:cNvSpPr>
          <p:nvPr/>
        </p:nvSpPr>
        <p:spPr bwMode="auto">
          <a:xfrm>
            <a:off x="0" y="2519453"/>
            <a:ext cx="12118089"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sz="1500" dirty="0" err="1">
                <a:solidFill>
                  <a:srgbClr val="0000FF"/>
                </a:solidFill>
                <a:latin typeface="Cascadia Mono" panose="020B0609020000020004" pitchFamily="49" charset="0"/>
              </a:rPr>
              <a:t>builder</a:t>
            </a:r>
            <a:r>
              <a:rPr lang="en-US" sz="1500" dirty="0" err="1">
                <a:solidFill>
                  <a:srgbClr val="000000"/>
                </a:solidFill>
                <a:latin typeface="Cascadia Mono" panose="020B0609020000020004" pitchFamily="49" charset="0"/>
              </a:rPr>
              <a:t>.Services.</a:t>
            </a:r>
            <a:r>
              <a:rPr lang="en-US" sz="1500" dirty="0" err="1">
                <a:solidFill>
                  <a:srgbClr val="FF0000"/>
                </a:solidFill>
                <a:latin typeface="Cascadia Mono" panose="020B0609020000020004" pitchFamily="49" charset="0"/>
              </a:rPr>
              <a:t>AddIdentity</a:t>
            </a:r>
            <a:r>
              <a:rPr lang="en-US" sz="1500" dirty="0">
                <a:solidFill>
                  <a:srgbClr val="000000"/>
                </a:solidFill>
                <a:latin typeface="Cascadia Mono" panose="020B0609020000020004" pitchFamily="49" charset="0"/>
              </a:rPr>
              <a:t>&lt;</a:t>
            </a:r>
            <a:r>
              <a:rPr lang="en-US" sz="1500" dirty="0">
                <a:solidFill>
                  <a:srgbClr val="00B0F0"/>
                </a:solidFill>
                <a:latin typeface="Cascadia Mono" panose="020B0609020000020004" pitchFamily="49" charset="0"/>
              </a:rPr>
              <a:t>ApplicationUser</a:t>
            </a:r>
            <a:r>
              <a:rPr lang="en-US" sz="1500" dirty="0">
                <a:solidFill>
                  <a:srgbClr val="000000"/>
                </a:solidFill>
                <a:latin typeface="Cascadia Mono" panose="020B0609020000020004" pitchFamily="49" charset="0"/>
              </a:rPr>
              <a:t>, </a:t>
            </a:r>
            <a:r>
              <a:rPr lang="en-US" sz="1500" dirty="0">
                <a:solidFill>
                  <a:srgbClr val="00B0F0"/>
                </a:solidFill>
                <a:latin typeface="Cascadia Mono" panose="020B0609020000020004" pitchFamily="49" charset="0"/>
              </a:rPr>
              <a:t>IdentityRole</a:t>
            </a:r>
            <a:r>
              <a:rPr lang="en-US" sz="1500" dirty="0">
                <a:solidFill>
                  <a:srgbClr val="000000"/>
                </a:solidFill>
                <a:latin typeface="Cascadia Mono" panose="020B0609020000020004" pitchFamily="49" charset="0"/>
              </a:rPr>
              <a:t>&gt;().</a:t>
            </a:r>
            <a:r>
              <a:rPr lang="en-US" sz="1500" dirty="0" err="1">
                <a:solidFill>
                  <a:schemeClr val="accent2">
                    <a:lumMod val="75000"/>
                  </a:schemeClr>
                </a:solidFill>
                <a:latin typeface="Cascadia Mono" panose="020B0609020000020004" pitchFamily="49" charset="0"/>
              </a:rPr>
              <a:t>AddEntityFrameworkStores</a:t>
            </a:r>
            <a:r>
              <a:rPr lang="en-US" sz="1500" dirty="0">
                <a:solidFill>
                  <a:srgbClr val="000000"/>
                </a:solidFill>
                <a:latin typeface="Cascadia Mono" panose="020B0609020000020004" pitchFamily="49" charset="0"/>
              </a:rPr>
              <a:t>&lt;</a:t>
            </a:r>
            <a:r>
              <a:rPr lang="en-US" sz="1500" dirty="0" err="1">
                <a:solidFill>
                  <a:srgbClr val="000000"/>
                </a:solidFill>
                <a:latin typeface="Cascadia Mono" panose="020B0609020000020004" pitchFamily="49" charset="0"/>
              </a:rPr>
              <a:t>App_Context</a:t>
            </a:r>
            <a:r>
              <a:rPr lang="en-US" sz="1500" dirty="0">
                <a:solidFill>
                  <a:srgbClr val="000000"/>
                </a:solidFill>
                <a:latin typeface="Cascadia Mono" panose="020B0609020000020004" pitchFamily="49" charset="0"/>
              </a:rPr>
              <a:t>&gt;();</a:t>
            </a:r>
            <a:endParaRPr lang="en-US" altLang="en-US" sz="150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6C6E9D09-D025-EF40-0FA1-1D802A250705}"/>
              </a:ext>
            </a:extLst>
          </p:cNvPr>
          <p:cNvPicPr>
            <a:picLocks noChangeAspect="1"/>
          </p:cNvPicPr>
          <p:nvPr/>
        </p:nvPicPr>
        <p:blipFill>
          <a:blip r:embed="rId2"/>
          <a:stretch>
            <a:fillRect/>
          </a:stretch>
        </p:blipFill>
        <p:spPr>
          <a:xfrm>
            <a:off x="0" y="1673781"/>
            <a:ext cx="9889772" cy="534953"/>
          </a:xfrm>
          <a:prstGeom prst="rect">
            <a:avLst/>
          </a:prstGeom>
        </p:spPr>
      </p:pic>
    </p:spTree>
    <p:extLst>
      <p:ext uri="{BB962C8B-B14F-4D97-AF65-F5344CB8AC3E}">
        <p14:creationId xmlns:p14="http://schemas.microsoft.com/office/powerpoint/2010/main" val="4482236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33342D-61C4-0B13-C494-253C23A69262}"/>
              </a:ext>
            </a:extLst>
          </p:cNvPr>
          <p:cNvSpPr>
            <a:spLocks noGrp="1"/>
          </p:cNvSpPr>
          <p:nvPr>
            <p:ph sz="quarter" idx="13"/>
          </p:nvPr>
        </p:nvSpPr>
        <p:spPr>
          <a:xfrm>
            <a:off x="443061" y="98137"/>
            <a:ext cx="11528980" cy="6594893"/>
          </a:xfrm>
        </p:spPr>
        <p:txBody>
          <a:bodyPr>
            <a:normAutofit/>
          </a:bodyPr>
          <a:lstStyle/>
          <a:p>
            <a:r>
              <a:rPr lang="en-US" dirty="0"/>
              <a:t>Create register post action</a:t>
            </a:r>
            <a:endParaRPr lang="ar-EG"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pPr marL="0" indent="0">
              <a:buNone/>
            </a:pPr>
            <a:endParaRPr lang="en-US" dirty="0"/>
          </a:p>
        </p:txBody>
      </p:sp>
      <p:sp>
        <p:nvSpPr>
          <p:cNvPr id="5" name="TextBox 4">
            <a:extLst>
              <a:ext uri="{FF2B5EF4-FFF2-40B4-BE49-F238E27FC236}">
                <a16:creationId xmlns:a16="http://schemas.microsoft.com/office/drawing/2014/main" id="{7C532DF2-0312-EDDF-BF2A-0D5921FF9FAE}"/>
              </a:ext>
            </a:extLst>
          </p:cNvPr>
          <p:cNvSpPr txBox="1"/>
          <p:nvPr/>
        </p:nvSpPr>
        <p:spPr>
          <a:xfrm>
            <a:off x="9457442" y="98137"/>
            <a:ext cx="2381120" cy="369332"/>
          </a:xfrm>
          <a:prstGeom prst="rect">
            <a:avLst/>
          </a:prstGeom>
          <a:noFill/>
        </p:spPr>
        <p:txBody>
          <a:bodyPr wrap="square">
            <a:spAutoFit/>
          </a:bodyPr>
          <a:lstStyle/>
          <a:p>
            <a:r>
              <a:rPr lang="en-US" dirty="0"/>
              <a:t>[identity steps]</a:t>
            </a:r>
          </a:p>
        </p:txBody>
      </p:sp>
      <p:pic>
        <p:nvPicPr>
          <p:cNvPr id="13" name="Picture 12">
            <a:extLst>
              <a:ext uri="{FF2B5EF4-FFF2-40B4-BE49-F238E27FC236}">
                <a16:creationId xmlns:a16="http://schemas.microsoft.com/office/drawing/2014/main" id="{57C9188E-7BDA-C6B0-7CAA-505CE4F3A0C7}"/>
              </a:ext>
            </a:extLst>
          </p:cNvPr>
          <p:cNvPicPr>
            <a:picLocks noChangeAspect="1"/>
          </p:cNvPicPr>
          <p:nvPr/>
        </p:nvPicPr>
        <p:blipFill>
          <a:blip r:embed="rId2"/>
          <a:stretch>
            <a:fillRect/>
          </a:stretch>
        </p:blipFill>
        <p:spPr>
          <a:xfrm>
            <a:off x="108851" y="2685392"/>
            <a:ext cx="6887601" cy="3841136"/>
          </a:xfrm>
          <a:prstGeom prst="rect">
            <a:avLst/>
          </a:prstGeom>
        </p:spPr>
      </p:pic>
      <p:pic>
        <p:nvPicPr>
          <p:cNvPr id="4" name="Picture 3">
            <a:extLst>
              <a:ext uri="{FF2B5EF4-FFF2-40B4-BE49-F238E27FC236}">
                <a16:creationId xmlns:a16="http://schemas.microsoft.com/office/drawing/2014/main" id="{429DB2E6-A436-DDBF-F08F-ADC69DA52CBE}"/>
              </a:ext>
            </a:extLst>
          </p:cNvPr>
          <p:cNvPicPr>
            <a:picLocks noChangeAspect="1"/>
          </p:cNvPicPr>
          <p:nvPr/>
        </p:nvPicPr>
        <p:blipFill>
          <a:blip r:embed="rId3"/>
          <a:stretch>
            <a:fillRect/>
          </a:stretch>
        </p:blipFill>
        <p:spPr>
          <a:xfrm>
            <a:off x="108851" y="603995"/>
            <a:ext cx="5867400" cy="1828800"/>
          </a:xfrm>
          <a:prstGeom prst="rect">
            <a:avLst/>
          </a:prstGeom>
        </p:spPr>
      </p:pic>
    </p:spTree>
    <p:extLst>
      <p:ext uri="{BB962C8B-B14F-4D97-AF65-F5344CB8AC3E}">
        <p14:creationId xmlns:p14="http://schemas.microsoft.com/office/powerpoint/2010/main" val="25449242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1FC30-F51D-F981-9E1D-D49DC8841A0B}"/>
              </a:ext>
            </a:extLst>
          </p:cNvPr>
          <p:cNvSpPr>
            <a:spLocks noGrp="1"/>
          </p:cNvSpPr>
          <p:nvPr>
            <p:ph type="title"/>
          </p:nvPr>
        </p:nvSpPr>
        <p:spPr>
          <a:xfrm>
            <a:off x="923838" y="32556"/>
            <a:ext cx="10353762" cy="970450"/>
          </a:xfrm>
        </p:spPr>
        <p:txBody>
          <a:bodyPr/>
          <a:lstStyle/>
          <a:p>
            <a:r>
              <a:rPr lang="en-US" dirty="0"/>
              <a:t>Hash the password of user when creating it</a:t>
            </a:r>
          </a:p>
        </p:txBody>
      </p:sp>
      <p:sp>
        <p:nvSpPr>
          <p:cNvPr id="3" name="Content Placeholder 2">
            <a:extLst>
              <a:ext uri="{FF2B5EF4-FFF2-40B4-BE49-F238E27FC236}">
                <a16:creationId xmlns:a16="http://schemas.microsoft.com/office/drawing/2014/main" id="{6BDF882C-1C74-C715-344E-7F3D487B705C}"/>
              </a:ext>
            </a:extLst>
          </p:cNvPr>
          <p:cNvSpPr>
            <a:spLocks noGrp="1"/>
          </p:cNvSpPr>
          <p:nvPr>
            <p:ph sz="quarter" idx="13"/>
          </p:nvPr>
        </p:nvSpPr>
        <p:spPr>
          <a:xfrm>
            <a:off x="913774" y="1003006"/>
            <a:ext cx="10363826" cy="4788193"/>
          </a:xfrm>
        </p:spPr>
        <p:txBody>
          <a:bodyPr/>
          <a:lstStyle/>
          <a:p>
            <a:r>
              <a:rPr lang="en-US" dirty="0"/>
              <a:t>Instead of</a:t>
            </a:r>
          </a:p>
          <a:p>
            <a:r>
              <a:rPr lang="en-US" dirty="0"/>
              <a:t>Use  </a:t>
            </a:r>
          </a:p>
        </p:txBody>
      </p:sp>
      <p:pic>
        <p:nvPicPr>
          <p:cNvPr id="5" name="Picture 4">
            <a:extLst>
              <a:ext uri="{FF2B5EF4-FFF2-40B4-BE49-F238E27FC236}">
                <a16:creationId xmlns:a16="http://schemas.microsoft.com/office/drawing/2014/main" id="{5C912B96-110E-192D-F28B-0F73F117DFD6}"/>
              </a:ext>
            </a:extLst>
          </p:cNvPr>
          <p:cNvPicPr>
            <a:picLocks noChangeAspect="1"/>
          </p:cNvPicPr>
          <p:nvPr/>
        </p:nvPicPr>
        <p:blipFill>
          <a:blip r:embed="rId2"/>
          <a:stretch>
            <a:fillRect/>
          </a:stretch>
        </p:blipFill>
        <p:spPr>
          <a:xfrm>
            <a:off x="2700024" y="1066801"/>
            <a:ext cx="6791325" cy="295275"/>
          </a:xfrm>
          <a:prstGeom prst="rect">
            <a:avLst/>
          </a:prstGeom>
        </p:spPr>
      </p:pic>
      <p:pic>
        <p:nvPicPr>
          <p:cNvPr id="7" name="Picture 6">
            <a:extLst>
              <a:ext uri="{FF2B5EF4-FFF2-40B4-BE49-F238E27FC236}">
                <a16:creationId xmlns:a16="http://schemas.microsoft.com/office/drawing/2014/main" id="{9C7084B7-DF46-4683-A23A-A74884C0C2DD}"/>
              </a:ext>
            </a:extLst>
          </p:cNvPr>
          <p:cNvPicPr>
            <a:picLocks noChangeAspect="1"/>
          </p:cNvPicPr>
          <p:nvPr/>
        </p:nvPicPr>
        <p:blipFill>
          <a:blip r:embed="rId3"/>
          <a:stretch>
            <a:fillRect/>
          </a:stretch>
        </p:blipFill>
        <p:spPr>
          <a:xfrm>
            <a:off x="2700024" y="1543493"/>
            <a:ext cx="8620125" cy="304800"/>
          </a:xfrm>
          <a:prstGeom prst="rect">
            <a:avLst/>
          </a:prstGeom>
        </p:spPr>
      </p:pic>
    </p:spTree>
    <p:extLst>
      <p:ext uri="{BB962C8B-B14F-4D97-AF65-F5344CB8AC3E}">
        <p14:creationId xmlns:p14="http://schemas.microsoft.com/office/powerpoint/2010/main" val="22855529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A48B5-0451-47CE-EA24-1F5CB7A49A96}"/>
              </a:ext>
            </a:extLst>
          </p:cNvPr>
          <p:cNvSpPr>
            <a:spLocks noGrp="1"/>
          </p:cNvSpPr>
          <p:nvPr>
            <p:ph type="title"/>
          </p:nvPr>
        </p:nvSpPr>
        <p:spPr>
          <a:xfrm>
            <a:off x="923838" y="0"/>
            <a:ext cx="10353762" cy="970450"/>
          </a:xfrm>
        </p:spPr>
        <p:txBody>
          <a:bodyPr/>
          <a:lstStyle/>
          <a:p>
            <a:r>
              <a:rPr lang="en-US" dirty="0"/>
              <a:t>To custom the validation of password</a:t>
            </a:r>
          </a:p>
        </p:txBody>
      </p:sp>
      <p:pic>
        <p:nvPicPr>
          <p:cNvPr id="5" name="Content Placeholder 4">
            <a:extLst>
              <a:ext uri="{FF2B5EF4-FFF2-40B4-BE49-F238E27FC236}">
                <a16:creationId xmlns:a16="http://schemas.microsoft.com/office/drawing/2014/main" id="{CA99FC83-7F52-217F-74EA-9C685534CDB1}"/>
              </a:ext>
            </a:extLst>
          </p:cNvPr>
          <p:cNvPicPr>
            <a:picLocks noGrp="1" noChangeAspect="1"/>
          </p:cNvPicPr>
          <p:nvPr>
            <p:ph sz="quarter" idx="13"/>
          </p:nvPr>
        </p:nvPicPr>
        <p:blipFill>
          <a:blip r:embed="rId2"/>
          <a:stretch>
            <a:fillRect/>
          </a:stretch>
        </p:blipFill>
        <p:spPr>
          <a:xfrm>
            <a:off x="1449812" y="1495425"/>
            <a:ext cx="7105650" cy="1933575"/>
          </a:xfrm>
        </p:spPr>
      </p:pic>
    </p:spTree>
    <p:extLst>
      <p:ext uri="{BB962C8B-B14F-4D97-AF65-F5344CB8AC3E}">
        <p14:creationId xmlns:p14="http://schemas.microsoft.com/office/powerpoint/2010/main" val="36394285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BC20A-F08E-7F8B-973B-7FBE4C77404C}"/>
              </a:ext>
            </a:extLst>
          </p:cNvPr>
          <p:cNvSpPr>
            <a:spLocks noGrp="1"/>
          </p:cNvSpPr>
          <p:nvPr>
            <p:ph type="title"/>
          </p:nvPr>
        </p:nvSpPr>
        <p:spPr>
          <a:xfrm>
            <a:off x="913774" y="0"/>
            <a:ext cx="10353762" cy="616688"/>
          </a:xfrm>
        </p:spPr>
        <p:txBody>
          <a:bodyPr>
            <a:normAutofit fontScale="90000"/>
          </a:bodyPr>
          <a:lstStyle/>
          <a:p>
            <a:r>
              <a:rPr lang="en-US" dirty="0"/>
              <a:t>Login</a:t>
            </a:r>
          </a:p>
        </p:txBody>
      </p:sp>
      <p:sp>
        <p:nvSpPr>
          <p:cNvPr id="3" name="Content Placeholder 2">
            <a:extLst>
              <a:ext uri="{FF2B5EF4-FFF2-40B4-BE49-F238E27FC236}">
                <a16:creationId xmlns:a16="http://schemas.microsoft.com/office/drawing/2014/main" id="{6C35FFD8-5864-959C-DE82-36D1133E15FD}"/>
              </a:ext>
            </a:extLst>
          </p:cNvPr>
          <p:cNvSpPr>
            <a:spLocks noGrp="1"/>
          </p:cNvSpPr>
          <p:nvPr>
            <p:ph sz="quarter" idx="13"/>
          </p:nvPr>
        </p:nvSpPr>
        <p:spPr>
          <a:xfrm>
            <a:off x="913774" y="786810"/>
            <a:ext cx="10363826" cy="5004390"/>
          </a:xfrm>
        </p:spPr>
        <p:txBody>
          <a:bodyPr/>
          <a:lstStyle/>
          <a:p>
            <a:r>
              <a:rPr lang="en-US" dirty="0"/>
              <a:t>View : email, pass, remember me</a:t>
            </a:r>
          </a:p>
          <a:p>
            <a:endParaRPr lang="en-US" dirty="0"/>
          </a:p>
        </p:txBody>
      </p:sp>
      <p:pic>
        <p:nvPicPr>
          <p:cNvPr id="7" name="Picture 6">
            <a:extLst>
              <a:ext uri="{FF2B5EF4-FFF2-40B4-BE49-F238E27FC236}">
                <a16:creationId xmlns:a16="http://schemas.microsoft.com/office/drawing/2014/main" id="{EDBA8046-F716-B33B-5AF1-DF1C939E2E65}"/>
              </a:ext>
            </a:extLst>
          </p:cNvPr>
          <p:cNvPicPr>
            <a:picLocks noChangeAspect="1"/>
          </p:cNvPicPr>
          <p:nvPr/>
        </p:nvPicPr>
        <p:blipFill>
          <a:blip r:embed="rId2"/>
          <a:stretch>
            <a:fillRect/>
          </a:stretch>
        </p:blipFill>
        <p:spPr>
          <a:xfrm>
            <a:off x="913773" y="1395745"/>
            <a:ext cx="7009405" cy="1238250"/>
          </a:xfrm>
          <a:prstGeom prst="rect">
            <a:avLst/>
          </a:prstGeom>
        </p:spPr>
      </p:pic>
      <p:pic>
        <p:nvPicPr>
          <p:cNvPr id="9" name="Picture 8">
            <a:extLst>
              <a:ext uri="{FF2B5EF4-FFF2-40B4-BE49-F238E27FC236}">
                <a16:creationId xmlns:a16="http://schemas.microsoft.com/office/drawing/2014/main" id="{B3B74921-6F0E-3A35-AD3D-CCFDFC1F2ED2}"/>
              </a:ext>
            </a:extLst>
          </p:cNvPr>
          <p:cNvPicPr>
            <a:picLocks noChangeAspect="1"/>
          </p:cNvPicPr>
          <p:nvPr/>
        </p:nvPicPr>
        <p:blipFill>
          <a:blip r:embed="rId3"/>
          <a:stretch>
            <a:fillRect/>
          </a:stretch>
        </p:blipFill>
        <p:spPr>
          <a:xfrm>
            <a:off x="913772" y="2633995"/>
            <a:ext cx="7009405" cy="3773098"/>
          </a:xfrm>
          <a:prstGeom prst="rect">
            <a:avLst/>
          </a:prstGeom>
        </p:spPr>
      </p:pic>
    </p:spTree>
    <p:extLst>
      <p:ext uri="{BB962C8B-B14F-4D97-AF65-F5344CB8AC3E}">
        <p14:creationId xmlns:p14="http://schemas.microsoft.com/office/powerpoint/2010/main" val="34760451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C91EA-099E-7981-6137-BE53815B64EE}"/>
              </a:ext>
            </a:extLst>
          </p:cNvPr>
          <p:cNvSpPr>
            <a:spLocks noGrp="1"/>
          </p:cNvSpPr>
          <p:nvPr>
            <p:ph type="title"/>
          </p:nvPr>
        </p:nvSpPr>
        <p:spPr>
          <a:xfrm>
            <a:off x="818102" y="96351"/>
            <a:ext cx="10353762" cy="732989"/>
          </a:xfrm>
        </p:spPr>
        <p:txBody>
          <a:bodyPr/>
          <a:lstStyle/>
          <a:p>
            <a:r>
              <a:rPr lang="en-US" dirty="0"/>
              <a:t>logout</a:t>
            </a:r>
          </a:p>
        </p:txBody>
      </p:sp>
      <p:pic>
        <p:nvPicPr>
          <p:cNvPr id="5" name="Content Placeholder 4">
            <a:extLst>
              <a:ext uri="{FF2B5EF4-FFF2-40B4-BE49-F238E27FC236}">
                <a16:creationId xmlns:a16="http://schemas.microsoft.com/office/drawing/2014/main" id="{A61CD262-EC89-C96D-CC04-EA1F5773AA74}"/>
              </a:ext>
            </a:extLst>
          </p:cNvPr>
          <p:cNvPicPr>
            <a:picLocks noGrp="1" noChangeAspect="1"/>
          </p:cNvPicPr>
          <p:nvPr>
            <p:ph sz="quarter" idx="13"/>
          </p:nvPr>
        </p:nvPicPr>
        <p:blipFill>
          <a:blip r:embed="rId2"/>
          <a:stretch>
            <a:fillRect/>
          </a:stretch>
        </p:blipFill>
        <p:spPr>
          <a:xfrm>
            <a:off x="1795130" y="1041991"/>
            <a:ext cx="5029200" cy="1314450"/>
          </a:xfrm>
        </p:spPr>
      </p:pic>
    </p:spTree>
    <p:extLst>
      <p:ext uri="{BB962C8B-B14F-4D97-AF65-F5344CB8AC3E}">
        <p14:creationId xmlns:p14="http://schemas.microsoft.com/office/powerpoint/2010/main" val="20526903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E22B1-0C97-E8BA-B495-9674EDC1554E}"/>
              </a:ext>
            </a:extLst>
          </p:cNvPr>
          <p:cNvSpPr>
            <a:spLocks noGrp="1"/>
          </p:cNvSpPr>
          <p:nvPr>
            <p:ph type="title"/>
          </p:nvPr>
        </p:nvSpPr>
        <p:spPr>
          <a:xfrm>
            <a:off x="913774" y="0"/>
            <a:ext cx="10353762" cy="970450"/>
          </a:xfrm>
        </p:spPr>
        <p:txBody>
          <a:bodyPr/>
          <a:lstStyle/>
          <a:p>
            <a:r>
              <a:rPr lang="en-US" dirty="0"/>
              <a:t>Authentication &amp; Authorization</a:t>
            </a:r>
          </a:p>
        </p:txBody>
      </p:sp>
      <p:sp>
        <p:nvSpPr>
          <p:cNvPr id="3" name="Content Placeholder 2">
            <a:extLst>
              <a:ext uri="{FF2B5EF4-FFF2-40B4-BE49-F238E27FC236}">
                <a16:creationId xmlns:a16="http://schemas.microsoft.com/office/drawing/2014/main" id="{3AC9445C-A813-9AC7-72A1-91C7AC7FB483}"/>
              </a:ext>
            </a:extLst>
          </p:cNvPr>
          <p:cNvSpPr>
            <a:spLocks noGrp="1"/>
          </p:cNvSpPr>
          <p:nvPr>
            <p:ph sz="quarter" idx="13"/>
          </p:nvPr>
        </p:nvSpPr>
        <p:spPr>
          <a:xfrm>
            <a:off x="457200" y="970450"/>
            <a:ext cx="11387470" cy="5483513"/>
          </a:xfrm>
        </p:spPr>
        <p:txBody>
          <a:bodyPr/>
          <a:lstStyle/>
          <a:p>
            <a:r>
              <a:rPr lang="en-US" dirty="0"/>
              <a:t>Authentication: check login</a:t>
            </a:r>
          </a:p>
          <a:p>
            <a:r>
              <a:rPr lang="en-US" dirty="0"/>
              <a:t>Authorization: check on permission (role)</a:t>
            </a:r>
          </a:p>
          <a:p>
            <a:endParaRPr lang="en-US" dirty="0"/>
          </a:p>
          <a:p>
            <a:r>
              <a:rPr lang="en-US" dirty="0"/>
              <a:t>At </a:t>
            </a:r>
            <a:r>
              <a:rPr lang="en-US" dirty="0" err="1"/>
              <a:t>program.cs</a:t>
            </a:r>
            <a:endParaRPr lang="en-US" dirty="0"/>
          </a:p>
          <a:p>
            <a:endParaRPr lang="en-US" dirty="0"/>
          </a:p>
          <a:p>
            <a:endParaRPr lang="en-US" dirty="0"/>
          </a:p>
          <a:p>
            <a:r>
              <a:rPr lang="en-US" dirty="0"/>
              <a:t>[Authorize] </a:t>
            </a:r>
            <a:r>
              <a:rPr lang="en-US" dirty="0">
                <a:sym typeface="Wingdings" panose="05000000000000000000" pitchFamily="2" charset="2"/>
              </a:rPr>
              <a:t> check if Identity Cookie is existed if found forward the request, not found redirect to login</a:t>
            </a:r>
            <a:endParaRPr lang="en-US" dirty="0"/>
          </a:p>
          <a:p>
            <a:endParaRPr lang="en-US" dirty="0"/>
          </a:p>
          <a:p>
            <a:endParaRPr lang="en-US" dirty="0"/>
          </a:p>
        </p:txBody>
      </p:sp>
      <p:pic>
        <p:nvPicPr>
          <p:cNvPr id="5" name="Picture 4">
            <a:extLst>
              <a:ext uri="{FF2B5EF4-FFF2-40B4-BE49-F238E27FC236}">
                <a16:creationId xmlns:a16="http://schemas.microsoft.com/office/drawing/2014/main" id="{E5D9AEAE-C77B-15E8-C2E8-FF0AFCB7702F}"/>
              </a:ext>
            </a:extLst>
          </p:cNvPr>
          <p:cNvPicPr>
            <a:picLocks noChangeAspect="1"/>
          </p:cNvPicPr>
          <p:nvPr/>
        </p:nvPicPr>
        <p:blipFill>
          <a:blip r:embed="rId2"/>
          <a:stretch>
            <a:fillRect/>
          </a:stretch>
        </p:blipFill>
        <p:spPr>
          <a:xfrm>
            <a:off x="2762693" y="1940900"/>
            <a:ext cx="4114800" cy="1076325"/>
          </a:xfrm>
          <a:prstGeom prst="rect">
            <a:avLst/>
          </a:prstGeom>
        </p:spPr>
      </p:pic>
    </p:spTree>
    <p:extLst>
      <p:ext uri="{BB962C8B-B14F-4D97-AF65-F5344CB8AC3E}">
        <p14:creationId xmlns:p14="http://schemas.microsoft.com/office/powerpoint/2010/main" val="11048246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BFB75-3686-B4F3-D3C0-B9235E4950A5}"/>
              </a:ext>
            </a:extLst>
          </p:cNvPr>
          <p:cNvSpPr>
            <a:spLocks noGrp="1"/>
          </p:cNvSpPr>
          <p:nvPr>
            <p:ph type="title"/>
          </p:nvPr>
        </p:nvSpPr>
        <p:spPr>
          <a:xfrm>
            <a:off x="828735" y="96351"/>
            <a:ext cx="10353762" cy="970450"/>
          </a:xfrm>
        </p:spPr>
        <p:txBody>
          <a:bodyPr/>
          <a:lstStyle/>
          <a:p>
            <a:r>
              <a:rPr lang="en-US" dirty="0"/>
              <a:t>Authentication &amp; Authorization</a:t>
            </a:r>
          </a:p>
        </p:txBody>
      </p:sp>
      <p:sp>
        <p:nvSpPr>
          <p:cNvPr id="3" name="Content Placeholder 2">
            <a:extLst>
              <a:ext uri="{FF2B5EF4-FFF2-40B4-BE49-F238E27FC236}">
                <a16:creationId xmlns:a16="http://schemas.microsoft.com/office/drawing/2014/main" id="{5EB807D6-4A5F-A80B-941C-CEA457D7AF57}"/>
              </a:ext>
            </a:extLst>
          </p:cNvPr>
          <p:cNvSpPr>
            <a:spLocks noGrp="1"/>
          </p:cNvSpPr>
          <p:nvPr>
            <p:ph sz="quarter" idx="13"/>
          </p:nvPr>
        </p:nvSpPr>
        <p:spPr>
          <a:xfrm>
            <a:off x="510363" y="871871"/>
            <a:ext cx="11270511" cy="5805376"/>
          </a:xfrm>
        </p:spPr>
        <p:txBody>
          <a:bodyPr/>
          <a:lstStyle/>
          <a:p>
            <a:r>
              <a:rPr lang="en-US" dirty="0"/>
              <a:t>ControllerBase </a:t>
            </a:r>
            <a:r>
              <a:rPr lang="en-US" altLang="en-US" dirty="0"/>
              <a:t>class has a </a:t>
            </a:r>
            <a:r>
              <a:rPr lang="en-US" altLang="en-US" b="1" dirty="0">
                <a:solidFill>
                  <a:srgbClr val="FFFF00"/>
                </a:solidFill>
              </a:rPr>
              <a:t>User</a:t>
            </a:r>
            <a:r>
              <a:rPr lang="en-US" altLang="en-US" dirty="0"/>
              <a:t> property that provides information about the current authenticated user. This property is of type </a:t>
            </a:r>
            <a:r>
              <a:rPr lang="en-US" altLang="en-US" dirty="0">
                <a:solidFill>
                  <a:srgbClr val="FFFF00"/>
                </a:solidFill>
              </a:rPr>
              <a:t>ClaimsPrincipal</a:t>
            </a:r>
            <a:r>
              <a:rPr lang="en-US" altLang="en-US" dirty="0"/>
              <a:t> its and </a:t>
            </a:r>
            <a:r>
              <a:rPr lang="en-US" dirty="0"/>
              <a:t>Properties</a:t>
            </a:r>
          </a:p>
          <a:p>
            <a:pPr lvl="1"/>
            <a:r>
              <a:rPr lang="en-US" sz="2400" b="1" dirty="0">
                <a:solidFill>
                  <a:srgbClr val="FFFF00"/>
                </a:solidFill>
                <a:sym typeface="Wingdings" panose="05000000000000000000" pitchFamily="2" charset="2"/>
              </a:rPr>
              <a:t>Identity</a:t>
            </a:r>
            <a:r>
              <a:rPr lang="en-US" dirty="0">
                <a:sym typeface="Wingdings" panose="05000000000000000000" pitchFamily="2" charset="2"/>
              </a:rPr>
              <a:t>: </a:t>
            </a:r>
            <a:r>
              <a:rPr lang="en-US" altLang="en-US" dirty="0"/>
              <a:t>The Identity property is of type </a:t>
            </a:r>
            <a:r>
              <a:rPr lang="en-US" altLang="en-US" b="1" dirty="0">
                <a:solidFill>
                  <a:srgbClr val="FFFF00"/>
                </a:solidFill>
              </a:rPr>
              <a:t>ClaimsIdentity</a:t>
            </a:r>
            <a:r>
              <a:rPr lang="en-US" altLang="en-US" dirty="0"/>
              <a:t>  and its properties</a:t>
            </a:r>
          </a:p>
          <a:p>
            <a:pPr lvl="2"/>
            <a:r>
              <a:rPr lang="en-US" sz="2000" b="1" dirty="0" err="1"/>
              <a:t>AuthenticationType</a:t>
            </a:r>
            <a:r>
              <a:rPr lang="en-US" sz="1800" dirty="0"/>
              <a:t>: Gets the type of authentication used. </a:t>
            </a:r>
            <a:r>
              <a:rPr lang="en-US" sz="2000" dirty="0"/>
              <a:t>Example: "Bearer", "Cookie".</a:t>
            </a:r>
          </a:p>
          <a:p>
            <a:pPr lvl="2"/>
            <a:r>
              <a:rPr lang="en-US" sz="2000" b="1" dirty="0" err="1"/>
              <a:t>IsAuthenticated</a:t>
            </a:r>
            <a:r>
              <a:rPr lang="en-US" sz="2000" dirty="0"/>
              <a:t>: true | false</a:t>
            </a:r>
          </a:p>
          <a:p>
            <a:pPr lvl="2"/>
            <a:r>
              <a:rPr lang="en-US" sz="2000" b="1" dirty="0"/>
              <a:t>Name</a:t>
            </a:r>
            <a:r>
              <a:rPr lang="en-US" sz="2400" dirty="0"/>
              <a:t>: </a:t>
            </a:r>
            <a:r>
              <a:rPr lang="en-US" sz="2000" dirty="0"/>
              <a:t>Gets the name of the user.</a:t>
            </a:r>
          </a:p>
          <a:p>
            <a:pPr lvl="2"/>
            <a:r>
              <a:rPr lang="en-US" sz="2000" b="1" dirty="0"/>
              <a:t>Claims</a:t>
            </a:r>
            <a:r>
              <a:rPr lang="en-US" sz="2400" dirty="0"/>
              <a:t>: Gets the claims associated with this identity.</a:t>
            </a:r>
            <a:endParaRPr lang="en-US" sz="2000" dirty="0"/>
          </a:p>
          <a:p>
            <a:pPr lvl="2"/>
            <a:r>
              <a:rPr lang="en-US" sz="2000" b="1" dirty="0" err="1"/>
              <a:t>NameClaimType</a:t>
            </a:r>
            <a:r>
              <a:rPr lang="en-US" sz="2400" dirty="0"/>
              <a:t>: Gets the claim type that is used to retrieve the user name.</a:t>
            </a:r>
            <a:endParaRPr lang="en-US" sz="2000" dirty="0"/>
          </a:p>
          <a:p>
            <a:pPr lvl="2"/>
            <a:r>
              <a:rPr lang="en-US" sz="2000" b="1" dirty="0" err="1"/>
              <a:t>RoleClaimType</a:t>
            </a:r>
            <a:r>
              <a:rPr lang="en-US" sz="2400" dirty="0"/>
              <a:t>: Gets the claim type that is used to retrieve the role.</a:t>
            </a:r>
            <a:endParaRPr lang="en-US" sz="2000" dirty="0"/>
          </a:p>
          <a:p>
            <a:pPr lvl="2"/>
            <a:endParaRPr lang="en-US" altLang="en-US" sz="1800" dirty="0"/>
          </a:p>
          <a:p>
            <a:pPr marL="450000" lvl="1" indent="0">
              <a:buNone/>
            </a:pPr>
            <a:endParaRPr lang="en-US" dirty="0"/>
          </a:p>
          <a:p>
            <a:r>
              <a:rPr lang="en-US" dirty="0"/>
              <a:t>[Authorize] // </a:t>
            </a:r>
            <a:r>
              <a:rPr lang="en-US" dirty="0" err="1"/>
              <a:t>User.Identity.IsAuthenticated</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473662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6058D-887A-054A-430A-510295F53091}"/>
              </a:ext>
            </a:extLst>
          </p:cNvPr>
          <p:cNvSpPr>
            <a:spLocks noGrp="1"/>
          </p:cNvSpPr>
          <p:nvPr>
            <p:ph type="title"/>
          </p:nvPr>
        </p:nvSpPr>
        <p:spPr>
          <a:xfrm>
            <a:off x="913774" y="0"/>
            <a:ext cx="10353761" cy="857839"/>
          </a:xfrm>
        </p:spPr>
        <p:txBody>
          <a:bodyPr/>
          <a:lstStyle/>
          <a:p>
            <a:r>
              <a:rPr lang="en-US" dirty="0"/>
              <a:t>Controller info </a:t>
            </a:r>
          </a:p>
        </p:txBody>
      </p:sp>
      <p:sp>
        <p:nvSpPr>
          <p:cNvPr id="3" name="Content Placeholder 2">
            <a:extLst>
              <a:ext uri="{FF2B5EF4-FFF2-40B4-BE49-F238E27FC236}">
                <a16:creationId xmlns:a16="http://schemas.microsoft.com/office/drawing/2014/main" id="{834FA486-C4FD-4E55-824F-FDD85AD90DAA}"/>
              </a:ext>
            </a:extLst>
          </p:cNvPr>
          <p:cNvSpPr>
            <a:spLocks noGrp="1"/>
          </p:cNvSpPr>
          <p:nvPr>
            <p:ph sz="quarter" idx="13"/>
          </p:nvPr>
        </p:nvSpPr>
        <p:spPr>
          <a:xfrm>
            <a:off x="405353" y="857839"/>
            <a:ext cx="11434713" cy="5901180"/>
          </a:xfrm>
        </p:spPr>
        <p:txBody>
          <a:bodyPr/>
          <a:lstStyle/>
          <a:p>
            <a:r>
              <a:rPr lang="en-US" dirty="0"/>
              <a:t>Controller: bridge between view, model</a:t>
            </a:r>
          </a:p>
          <a:p>
            <a:pPr lvl="1"/>
            <a:r>
              <a:rPr lang="en-US" dirty="0"/>
              <a:t>Catch request</a:t>
            </a:r>
          </a:p>
          <a:p>
            <a:pPr lvl="1"/>
            <a:r>
              <a:rPr lang="en-US" dirty="0"/>
              <a:t>ask model to get a specific method</a:t>
            </a:r>
          </a:p>
          <a:p>
            <a:pPr lvl="1"/>
            <a:r>
              <a:rPr lang="en-US" dirty="0"/>
              <a:t>Send data to view then view is rendered</a:t>
            </a:r>
          </a:p>
          <a:p>
            <a:r>
              <a:rPr lang="en-US" dirty="0"/>
              <a:t>When Action  at TestController returns a view  the compiler search for this view in Views folder at Test Folder if it doesn’t exist it will search at Shared Folder if it doesn’t exist also, it will returns an error</a:t>
            </a:r>
          </a:p>
          <a:p>
            <a:endParaRPr lang="en-US" dirty="0"/>
          </a:p>
        </p:txBody>
      </p:sp>
    </p:spTree>
    <p:extLst>
      <p:ext uri="{BB962C8B-B14F-4D97-AF65-F5344CB8AC3E}">
        <p14:creationId xmlns:p14="http://schemas.microsoft.com/office/powerpoint/2010/main" val="326342720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44C3E-ACDF-D7F7-C09C-FA98B0A56284}"/>
              </a:ext>
            </a:extLst>
          </p:cNvPr>
          <p:cNvSpPr>
            <a:spLocks noGrp="1"/>
          </p:cNvSpPr>
          <p:nvPr>
            <p:ph type="title"/>
          </p:nvPr>
        </p:nvSpPr>
        <p:spPr>
          <a:xfrm>
            <a:off x="913774" y="0"/>
            <a:ext cx="10353762" cy="970450"/>
          </a:xfrm>
        </p:spPr>
        <p:txBody>
          <a:bodyPr/>
          <a:lstStyle/>
          <a:p>
            <a:r>
              <a:rPr lang="en-US" dirty="0"/>
              <a:t>Cookies</a:t>
            </a:r>
          </a:p>
        </p:txBody>
      </p:sp>
      <p:sp>
        <p:nvSpPr>
          <p:cNvPr id="3" name="Content Placeholder 2">
            <a:extLst>
              <a:ext uri="{FF2B5EF4-FFF2-40B4-BE49-F238E27FC236}">
                <a16:creationId xmlns:a16="http://schemas.microsoft.com/office/drawing/2014/main" id="{FFB1B4F5-4483-ADA3-0722-4C4A6733626B}"/>
              </a:ext>
            </a:extLst>
          </p:cNvPr>
          <p:cNvSpPr>
            <a:spLocks noGrp="1"/>
          </p:cNvSpPr>
          <p:nvPr>
            <p:ph sz="quarter" idx="13"/>
          </p:nvPr>
        </p:nvSpPr>
        <p:spPr>
          <a:xfrm>
            <a:off x="616688" y="970450"/>
            <a:ext cx="11575312" cy="5313392"/>
          </a:xfrm>
        </p:spPr>
        <p:txBody>
          <a:bodyPr/>
          <a:lstStyle/>
          <a:p>
            <a:r>
              <a:rPr lang="en-US" dirty="0"/>
              <a:t>There are claims related to cookies different from claims exist at database</a:t>
            </a:r>
          </a:p>
          <a:p>
            <a:r>
              <a:rPr lang="en-US" dirty="0"/>
              <a:t>Cookie at run consists set of claims</a:t>
            </a:r>
          </a:p>
          <a:p>
            <a:r>
              <a:rPr lang="en-US" dirty="0"/>
              <a:t>User property Claims</a:t>
            </a:r>
          </a:p>
          <a:p>
            <a:pPr lvl="1"/>
            <a:r>
              <a:rPr lang="en-US" dirty="0"/>
              <a:t>Get the </a:t>
            </a:r>
            <a:r>
              <a:rPr lang="en-US" dirty="0" err="1"/>
              <a:t>userID</a:t>
            </a:r>
            <a:r>
              <a:rPr lang="en-US" dirty="0"/>
              <a:t> </a:t>
            </a:r>
          </a:p>
          <a:p>
            <a:endParaRPr lang="en-US" dirty="0"/>
          </a:p>
          <a:p>
            <a:endParaRPr lang="en-US" dirty="0"/>
          </a:p>
          <a:p>
            <a:pPr lvl="1"/>
            <a:r>
              <a:rPr lang="en-US" dirty="0"/>
              <a:t>Claims of cookie has id, name , role </a:t>
            </a:r>
          </a:p>
          <a:p>
            <a:r>
              <a:rPr lang="en-US" dirty="0"/>
              <a:t>If I want to add extra info inside cookie when it is created after login </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9DBB931C-86A5-2C92-BFFB-55521C4B3601}"/>
              </a:ext>
            </a:extLst>
          </p:cNvPr>
          <p:cNvPicPr>
            <a:picLocks noChangeAspect="1"/>
          </p:cNvPicPr>
          <p:nvPr/>
        </p:nvPicPr>
        <p:blipFill>
          <a:blip r:embed="rId2"/>
          <a:stretch>
            <a:fillRect/>
          </a:stretch>
        </p:blipFill>
        <p:spPr>
          <a:xfrm>
            <a:off x="1045193" y="2660020"/>
            <a:ext cx="10090924" cy="581025"/>
          </a:xfrm>
          <a:prstGeom prst="rect">
            <a:avLst/>
          </a:prstGeom>
        </p:spPr>
      </p:pic>
      <p:pic>
        <p:nvPicPr>
          <p:cNvPr id="7" name="Picture 6">
            <a:extLst>
              <a:ext uri="{FF2B5EF4-FFF2-40B4-BE49-F238E27FC236}">
                <a16:creationId xmlns:a16="http://schemas.microsoft.com/office/drawing/2014/main" id="{6699AE34-E7B4-25A9-7D91-B336C3EAB021}"/>
              </a:ext>
            </a:extLst>
          </p:cNvPr>
          <p:cNvPicPr>
            <a:picLocks noChangeAspect="1"/>
          </p:cNvPicPr>
          <p:nvPr/>
        </p:nvPicPr>
        <p:blipFill>
          <a:blip r:embed="rId3"/>
          <a:stretch>
            <a:fillRect/>
          </a:stretch>
        </p:blipFill>
        <p:spPr>
          <a:xfrm>
            <a:off x="887217" y="4437861"/>
            <a:ext cx="10248900" cy="942975"/>
          </a:xfrm>
          <a:prstGeom prst="rect">
            <a:avLst/>
          </a:prstGeom>
        </p:spPr>
      </p:pic>
    </p:spTree>
    <p:extLst>
      <p:ext uri="{BB962C8B-B14F-4D97-AF65-F5344CB8AC3E}">
        <p14:creationId xmlns:p14="http://schemas.microsoft.com/office/powerpoint/2010/main" val="28809726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9F622-0EC6-4357-63A3-92795D051AAE}"/>
              </a:ext>
            </a:extLst>
          </p:cNvPr>
          <p:cNvSpPr>
            <a:spLocks noGrp="1"/>
          </p:cNvSpPr>
          <p:nvPr>
            <p:ph type="title"/>
          </p:nvPr>
        </p:nvSpPr>
        <p:spPr>
          <a:xfrm>
            <a:off x="913774" y="0"/>
            <a:ext cx="10353762" cy="457200"/>
          </a:xfrm>
        </p:spPr>
        <p:txBody>
          <a:bodyPr>
            <a:normAutofit fontScale="90000"/>
          </a:bodyPr>
          <a:lstStyle/>
          <a:p>
            <a:pPr algn="l"/>
            <a:r>
              <a:rPr lang="en-US" dirty="0"/>
              <a:t>Role</a:t>
            </a:r>
          </a:p>
        </p:txBody>
      </p:sp>
      <p:sp>
        <p:nvSpPr>
          <p:cNvPr id="3" name="Content Placeholder 2">
            <a:extLst>
              <a:ext uri="{FF2B5EF4-FFF2-40B4-BE49-F238E27FC236}">
                <a16:creationId xmlns:a16="http://schemas.microsoft.com/office/drawing/2014/main" id="{74E4CAA7-0F5C-88C8-734F-BB5F8C2B107D}"/>
              </a:ext>
            </a:extLst>
          </p:cNvPr>
          <p:cNvSpPr>
            <a:spLocks noGrp="1"/>
          </p:cNvSpPr>
          <p:nvPr>
            <p:ph sz="quarter" idx="13"/>
          </p:nvPr>
        </p:nvSpPr>
        <p:spPr>
          <a:xfrm>
            <a:off x="361507" y="446567"/>
            <a:ext cx="11830493" cy="6326372"/>
          </a:xfrm>
        </p:spPr>
        <p:txBody>
          <a:bodyPr/>
          <a:lstStyle/>
          <a:p>
            <a:endParaRPr lang="en-US" dirty="0"/>
          </a:p>
          <a:p>
            <a:r>
              <a:rPr lang="en-US" dirty="0"/>
              <a:t>Add Role to DB</a:t>
            </a:r>
          </a:p>
          <a:p>
            <a:pPr marL="36900" indent="0">
              <a:buNone/>
            </a:pPr>
            <a:endParaRPr lang="en-US" dirty="0"/>
          </a:p>
          <a:p>
            <a:endParaRPr lang="en-US" dirty="0"/>
          </a:p>
          <a:p>
            <a:endParaRPr lang="en-US" dirty="0"/>
          </a:p>
          <a:p>
            <a:pPr marL="36900" indent="0">
              <a:buNone/>
            </a:pPr>
            <a:endParaRPr lang="en-US" dirty="0"/>
          </a:p>
          <a:p>
            <a:r>
              <a:rPr lang="en-US" dirty="0"/>
              <a:t>[Authorize(Roles="Admin")] // authenticated, check if cookie has Admin claim</a:t>
            </a:r>
          </a:p>
          <a:p>
            <a:r>
              <a:rPr lang="en-US" dirty="0"/>
              <a:t>[Authorize(Roles="</a:t>
            </a:r>
            <a:r>
              <a:rPr lang="en-US" dirty="0" err="1"/>
              <a:t>Admin,Trainee</a:t>
            </a:r>
            <a:r>
              <a:rPr lang="en-US" dirty="0"/>
              <a:t>")]</a:t>
            </a:r>
          </a:p>
          <a:p>
            <a:r>
              <a:rPr lang="en-US" dirty="0"/>
              <a:t>Add role claim to user cookie after success login, </a:t>
            </a:r>
            <a:r>
              <a:rPr lang="en-US" dirty="0" err="1"/>
              <a:t>userId</a:t>
            </a:r>
            <a:r>
              <a:rPr lang="en-US" dirty="0"/>
              <a:t>, </a:t>
            </a:r>
            <a:r>
              <a:rPr lang="en-US" dirty="0" err="1"/>
              <a:t>RoleId</a:t>
            </a:r>
            <a:r>
              <a:rPr lang="en-US" dirty="0"/>
              <a:t> is added to </a:t>
            </a:r>
            <a:r>
              <a:rPr lang="en-US" dirty="0" err="1"/>
              <a:t>UserRole</a:t>
            </a:r>
            <a:r>
              <a:rPr lang="en-US" dirty="0"/>
              <a:t> Table| Admin Role must exist at Role DB table at first</a:t>
            </a:r>
          </a:p>
          <a:p>
            <a:endParaRPr lang="en-US" dirty="0"/>
          </a:p>
          <a:p>
            <a:endParaRPr lang="en-US" dirty="0"/>
          </a:p>
          <a:p>
            <a:endParaRPr lang="en-US" dirty="0"/>
          </a:p>
          <a:p>
            <a:pPr marL="36900" indent="0">
              <a:buNone/>
            </a:pPr>
            <a:endParaRPr lang="en-US" dirty="0"/>
          </a:p>
        </p:txBody>
      </p:sp>
      <p:pic>
        <p:nvPicPr>
          <p:cNvPr id="5" name="Picture 4">
            <a:extLst>
              <a:ext uri="{FF2B5EF4-FFF2-40B4-BE49-F238E27FC236}">
                <a16:creationId xmlns:a16="http://schemas.microsoft.com/office/drawing/2014/main" id="{1220BE62-978D-D6D5-231B-CA2BEE5BE547}"/>
              </a:ext>
            </a:extLst>
          </p:cNvPr>
          <p:cNvPicPr>
            <a:picLocks noChangeAspect="1"/>
          </p:cNvPicPr>
          <p:nvPr/>
        </p:nvPicPr>
        <p:blipFill>
          <a:blip r:embed="rId2"/>
          <a:stretch>
            <a:fillRect/>
          </a:stretch>
        </p:blipFill>
        <p:spPr>
          <a:xfrm>
            <a:off x="3231672" y="457200"/>
            <a:ext cx="7337091" cy="2477386"/>
          </a:xfrm>
          <a:prstGeom prst="rect">
            <a:avLst/>
          </a:prstGeom>
        </p:spPr>
      </p:pic>
      <p:pic>
        <p:nvPicPr>
          <p:cNvPr id="7" name="Picture 6">
            <a:extLst>
              <a:ext uri="{FF2B5EF4-FFF2-40B4-BE49-F238E27FC236}">
                <a16:creationId xmlns:a16="http://schemas.microsoft.com/office/drawing/2014/main" id="{8B0D4D71-908A-9CCF-F115-0A03D8A9051C}"/>
              </a:ext>
            </a:extLst>
          </p:cNvPr>
          <p:cNvPicPr>
            <a:picLocks noChangeAspect="1"/>
          </p:cNvPicPr>
          <p:nvPr/>
        </p:nvPicPr>
        <p:blipFill>
          <a:blip r:embed="rId3"/>
          <a:stretch>
            <a:fillRect/>
          </a:stretch>
        </p:blipFill>
        <p:spPr>
          <a:xfrm>
            <a:off x="542386" y="4685146"/>
            <a:ext cx="10725150" cy="1502514"/>
          </a:xfrm>
          <a:prstGeom prst="rect">
            <a:avLst/>
          </a:prstGeom>
        </p:spPr>
      </p:pic>
    </p:spTree>
    <p:extLst>
      <p:ext uri="{BB962C8B-B14F-4D97-AF65-F5344CB8AC3E}">
        <p14:creationId xmlns:p14="http://schemas.microsoft.com/office/powerpoint/2010/main" val="38045801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34FBA-F09B-0EEC-9940-48A0AD9B1DE6}"/>
              </a:ext>
            </a:extLst>
          </p:cNvPr>
          <p:cNvSpPr>
            <a:spLocks noGrp="1"/>
          </p:cNvSpPr>
          <p:nvPr>
            <p:ph type="title"/>
          </p:nvPr>
        </p:nvSpPr>
        <p:spPr>
          <a:xfrm>
            <a:off x="923838" y="0"/>
            <a:ext cx="10353762" cy="970450"/>
          </a:xfrm>
        </p:spPr>
        <p:txBody>
          <a:bodyPr/>
          <a:lstStyle/>
          <a:p>
            <a:r>
              <a:rPr lang="en-US" dirty="0"/>
              <a:t>Razor View also has User Object property</a:t>
            </a:r>
          </a:p>
        </p:txBody>
      </p:sp>
      <p:sp>
        <p:nvSpPr>
          <p:cNvPr id="3" name="Content Placeholder 2">
            <a:extLst>
              <a:ext uri="{FF2B5EF4-FFF2-40B4-BE49-F238E27FC236}">
                <a16:creationId xmlns:a16="http://schemas.microsoft.com/office/drawing/2014/main" id="{78B4CF52-06FC-7ECF-3348-97CB78944617}"/>
              </a:ext>
            </a:extLst>
          </p:cNvPr>
          <p:cNvSpPr>
            <a:spLocks noGrp="1"/>
          </p:cNvSpPr>
          <p:nvPr>
            <p:ph sz="quarter" idx="13"/>
          </p:nvPr>
        </p:nvSpPr>
        <p:spPr>
          <a:xfrm>
            <a:off x="913774" y="970450"/>
            <a:ext cx="10363826" cy="4820749"/>
          </a:xfrm>
        </p:spPr>
        <p:txBody>
          <a:bodyPr/>
          <a:lstStyle/>
          <a:p>
            <a:r>
              <a:rPr lang="en-US" dirty="0"/>
              <a:t>So you can display element provided user is authenticated</a:t>
            </a:r>
          </a:p>
          <a:p>
            <a:endParaRPr lang="en-US" dirty="0"/>
          </a:p>
          <a:p>
            <a:endParaRPr lang="en-US" dirty="0"/>
          </a:p>
          <a:p>
            <a:endParaRPr lang="en-US" dirty="0"/>
          </a:p>
          <a:p>
            <a:endParaRPr lang="en-US" dirty="0"/>
          </a:p>
          <a:p>
            <a:r>
              <a:rPr lang="en-US" dirty="0"/>
              <a:t>If user is admin</a:t>
            </a:r>
          </a:p>
          <a:p>
            <a:endParaRPr lang="en-US" dirty="0"/>
          </a:p>
        </p:txBody>
      </p:sp>
      <p:pic>
        <p:nvPicPr>
          <p:cNvPr id="5" name="Picture 4">
            <a:extLst>
              <a:ext uri="{FF2B5EF4-FFF2-40B4-BE49-F238E27FC236}">
                <a16:creationId xmlns:a16="http://schemas.microsoft.com/office/drawing/2014/main" id="{7A8F2FCF-B080-29DC-B2AA-A01A6E54E0F2}"/>
              </a:ext>
            </a:extLst>
          </p:cNvPr>
          <p:cNvPicPr>
            <a:picLocks noChangeAspect="1"/>
          </p:cNvPicPr>
          <p:nvPr/>
        </p:nvPicPr>
        <p:blipFill>
          <a:blip r:embed="rId2"/>
          <a:stretch>
            <a:fillRect/>
          </a:stretch>
        </p:blipFill>
        <p:spPr>
          <a:xfrm>
            <a:off x="286653" y="1538835"/>
            <a:ext cx="11260305" cy="1362369"/>
          </a:xfrm>
          <a:prstGeom prst="rect">
            <a:avLst/>
          </a:prstGeom>
        </p:spPr>
      </p:pic>
      <p:pic>
        <p:nvPicPr>
          <p:cNvPr id="7" name="Picture 6">
            <a:extLst>
              <a:ext uri="{FF2B5EF4-FFF2-40B4-BE49-F238E27FC236}">
                <a16:creationId xmlns:a16="http://schemas.microsoft.com/office/drawing/2014/main" id="{F9AD2A99-BD7B-644A-D39F-F9690F2D8BB1}"/>
              </a:ext>
            </a:extLst>
          </p:cNvPr>
          <p:cNvPicPr>
            <a:picLocks noChangeAspect="1"/>
          </p:cNvPicPr>
          <p:nvPr/>
        </p:nvPicPr>
        <p:blipFill>
          <a:blip r:embed="rId3"/>
          <a:stretch>
            <a:fillRect/>
          </a:stretch>
        </p:blipFill>
        <p:spPr>
          <a:xfrm>
            <a:off x="-95693" y="3940375"/>
            <a:ext cx="11373293" cy="1624756"/>
          </a:xfrm>
          <a:prstGeom prst="rect">
            <a:avLst/>
          </a:prstGeom>
        </p:spPr>
      </p:pic>
    </p:spTree>
    <p:extLst>
      <p:ext uri="{BB962C8B-B14F-4D97-AF65-F5344CB8AC3E}">
        <p14:creationId xmlns:p14="http://schemas.microsoft.com/office/powerpoint/2010/main" val="41398020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C83C8-A185-A405-5284-68DDFADB0454}"/>
              </a:ext>
            </a:extLst>
          </p:cNvPr>
          <p:cNvSpPr>
            <a:spLocks noGrp="1"/>
          </p:cNvSpPr>
          <p:nvPr>
            <p:ph type="title"/>
          </p:nvPr>
        </p:nvSpPr>
        <p:spPr>
          <a:xfrm>
            <a:off x="923838" y="0"/>
            <a:ext cx="10353762" cy="776177"/>
          </a:xfrm>
        </p:spPr>
        <p:txBody>
          <a:bodyPr/>
          <a:lstStyle/>
          <a:p>
            <a:r>
              <a:rPr lang="en-US" dirty="0"/>
              <a:t>Routing</a:t>
            </a:r>
          </a:p>
        </p:txBody>
      </p:sp>
      <p:pic>
        <p:nvPicPr>
          <p:cNvPr id="5" name="Content Placeholder 4">
            <a:extLst>
              <a:ext uri="{FF2B5EF4-FFF2-40B4-BE49-F238E27FC236}">
                <a16:creationId xmlns:a16="http://schemas.microsoft.com/office/drawing/2014/main" id="{F41102E1-726F-5065-4401-9C7B3CF523ED}"/>
              </a:ext>
            </a:extLst>
          </p:cNvPr>
          <p:cNvPicPr>
            <a:picLocks noGrp="1" noChangeAspect="1"/>
          </p:cNvPicPr>
          <p:nvPr>
            <p:ph sz="quarter" idx="13"/>
          </p:nvPr>
        </p:nvPicPr>
        <p:blipFill>
          <a:blip r:embed="rId2"/>
          <a:stretch>
            <a:fillRect/>
          </a:stretch>
        </p:blipFill>
        <p:spPr>
          <a:xfrm>
            <a:off x="1234963" y="1006826"/>
            <a:ext cx="7620000" cy="1495425"/>
          </a:xfrm>
        </p:spPr>
      </p:pic>
      <p:pic>
        <p:nvPicPr>
          <p:cNvPr id="7" name="Picture 6">
            <a:extLst>
              <a:ext uri="{FF2B5EF4-FFF2-40B4-BE49-F238E27FC236}">
                <a16:creationId xmlns:a16="http://schemas.microsoft.com/office/drawing/2014/main" id="{B09F1286-D95D-AE12-999E-2334E42046F8}"/>
              </a:ext>
            </a:extLst>
          </p:cNvPr>
          <p:cNvPicPr>
            <a:picLocks noChangeAspect="1"/>
          </p:cNvPicPr>
          <p:nvPr/>
        </p:nvPicPr>
        <p:blipFill>
          <a:blip r:embed="rId3"/>
          <a:stretch>
            <a:fillRect/>
          </a:stretch>
        </p:blipFill>
        <p:spPr>
          <a:xfrm>
            <a:off x="1234963" y="2862816"/>
            <a:ext cx="5781675" cy="1600200"/>
          </a:xfrm>
          <a:prstGeom prst="rect">
            <a:avLst/>
          </a:prstGeom>
        </p:spPr>
      </p:pic>
      <p:sp>
        <p:nvSpPr>
          <p:cNvPr id="8" name="TextBox 7">
            <a:extLst>
              <a:ext uri="{FF2B5EF4-FFF2-40B4-BE49-F238E27FC236}">
                <a16:creationId xmlns:a16="http://schemas.microsoft.com/office/drawing/2014/main" id="{AB7B90B6-23E1-2278-7B55-420A0A842674}"/>
              </a:ext>
            </a:extLst>
          </p:cNvPr>
          <p:cNvSpPr txBox="1"/>
          <p:nvPr/>
        </p:nvSpPr>
        <p:spPr>
          <a:xfrm>
            <a:off x="9420447" y="1222744"/>
            <a:ext cx="2339162" cy="369332"/>
          </a:xfrm>
          <a:prstGeom prst="rect">
            <a:avLst/>
          </a:prstGeom>
          <a:noFill/>
        </p:spPr>
        <p:txBody>
          <a:bodyPr wrap="square" rtlCol="0">
            <a:spAutoFit/>
          </a:bodyPr>
          <a:lstStyle/>
          <a:p>
            <a:r>
              <a:rPr lang="en-US" dirty="0"/>
              <a:t>Naming Routing</a:t>
            </a:r>
          </a:p>
        </p:txBody>
      </p:sp>
      <p:sp>
        <p:nvSpPr>
          <p:cNvPr id="9" name="TextBox 8">
            <a:extLst>
              <a:ext uri="{FF2B5EF4-FFF2-40B4-BE49-F238E27FC236}">
                <a16:creationId xmlns:a16="http://schemas.microsoft.com/office/drawing/2014/main" id="{72BA17B7-56BA-1F20-689B-C26DE450467A}"/>
              </a:ext>
            </a:extLst>
          </p:cNvPr>
          <p:cNvSpPr txBox="1"/>
          <p:nvPr/>
        </p:nvSpPr>
        <p:spPr>
          <a:xfrm>
            <a:off x="7761768" y="3262687"/>
            <a:ext cx="4093534" cy="1754326"/>
          </a:xfrm>
          <a:prstGeom prst="rect">
            <a:avLst/>
          </a:prstGeom>
          <a:noFill/>
        </p:spPr>
        <p:txBody>
          <a:bodyPr wrap="square" rtlCol="0">
            <a:spAutoFit/>
          </a:bodyPr>
          <a:lstStyle/>
          <a:p>
            <a:r>
              <a:rPr lang="en-US" dirty="0"/>
              <a:t>Attribute Routing: once you make attribute routing to action you can not call it using real name of controller</a:t>
            </a:r>
            <a:br>
              <a:rPr lang="en-US" dirty="0"/>
            </a:br>
            <a:br>
              <a:rPr lang="en-US" dirty="0"/>
            </a:br>
            <a:r>
              <a:rPr lang="en-US" dirty="0"/>
              <a:t>it has priority more that naming attribute</a:t>
            </a:r>
          </a:p>
        </p:txBody>
      </p:sp>
    </p:spTree>
    <p:extLst>
      <p:ext uri="{BB962C8B-B14F-4D97-AF65-F5344CB8AC3E}">
        <p14:creationId xmlns:p14="http://schemas.microsoft.com/office/powerpoint/2010/main" val="14541624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155A1-1AC2-9AFB-B860-8EEC11C86EE0}"/>
              </a:ext>
            </a:extLst>
          </p:cNvPr>
          <p:cNvSpPr>
            <a:spLocks noGrp="1"/>
          </p:cNvSpPr>
          <p:nvPr>
            <p:ph type="title"/>
          </p:nvPr>
        </p:nvSpPr>
        <p:spPr/>
        <p:txBody>
          <a:bodyPr/>
          <a:lstStyle/>
          <a:p>
            <a:r>
              <a:rPr lang="en-US" dirty="0"/>
              <a:t>Publishing MVC project</a:t>
            </a:r>
          </a:p>
        </p:txBody>
      </p:sp>
      <p:sp>
        <p:nvSpPr>
          <p:cNvPr id="3" name="Content Placeholder 2">
            <a:extLst>
              <a:ext uri="{FF2B5EF4-FFF2-40B4-BE49-F238E27FC236}">
                <a16:creationId xmlns:a16="http://schemas.microsoft.com/office/drawing/2014/main" id="{0EEFFDB1-3D93-A1C0-3723-9051C7AD856F}"/>
              </a:ext>
            </a:extLst>
          </p:cNvPr>
          <p:cNvSpPr>
            <a:spLocks noGrp="1"/>
          </p:cNvSpPr>
          <p:nvPr>
            <p:ph sz="quarter" idx="13"/>
          </p:nvPr>
        </p:nvSpPr>
        <p:spPr/>
        <p:txBody>
          <a:bodyPr/>
          <a:lstStyle/>
          <a:p>
            <a:r>
              <a:rPr lang="en-US" dirty="0"/>
              <a:t>Deployment mode </a:t>
            </a:r>
            <a:r>
              <a:rPr lang="en-US" dirty="0">
                <a:sym typeface="Wingdings" panose="05000000000000000000" pitchFamily="2" charset="2"/>
              </a:rPr>
              <a:t> Framework dependent</a:t>
            </a:r>
            <a:r>
              <a:rPr lang="en-US" dirty="0"/>
              <a:t> </a:t>
            </a:r>
            <a:r>
              <a:rPr lang="en-US" dirty="0">
                <a:sym typeface="Wingdings" panose="05000000000000000000" pitchFamily="2" charset="2"/>
              </a:rPr>
              <a:t> </a:t>
            </a:r>
            <a:r>
              <a:rPr lang="en-US" dirty="0"/>
              <a:t>refer to host has run-time</a:t>
            </a:r>
          </a:p>
          <a:p>
            <a:r>
              <a:rPr lang="en-US" dirty="0"/>
              <a:t>Deployment mode  </a:t>
            </a:r>
            <a:r>
              <a:rPr lang="en-US" dirty="0">
                <a:sym typeface="Wingdings" panose="05000000000000000000" pitchFamily="2" charset="2"/>
              </a:rPr>
              <a:t> </a:t>
            </a:r>
            <a:r>
              <a:rPr lang="en-US" dirty="0"/>
              <a:t>Self-contained </a:t>
            </a:r>
            <a:r>
              <a:rPr lang="en-US" dirty="0">
                <a:sym typeface="Wingdings" panose="05000000000000000000" pitchFamily="2" charset="2"/>
              </a:rPr>
              <a:t> publish include with run-time</a:t>
            </a:r>
          </a:p>
          <a:p>
            <a:endParaRPr lang="en-US" dirty="0">
              <a:sym typeface="Wingdings" panose="05000000000000000000" pitchFamily="2" charset="2"/>
            </a:endParaRPr>
          </a:p>
          <a:p>
            <a:r>
              <a:rPr lang="en-US" dirty="0">
                <a:sym typeface="Wingdings" panose="05000000000000000000" pitchFamily="2" charset="2"/>
              </a:rPr>
              <a:t>Visual studio SDK includes run-time</a:t>
            </a:r>
          </a:p>
          <a:p>
            <a:r>
              <a:rPr lang="en-US" dirty="0"/>
              <a:t>Windows by default support </a:t>
            </a:r>
            <a:r>
              <a:rPr lang="en-US" dirty="0" err="1"/>
              <a:t>.net</a:t>
            </a:r>
            <a:r>
              <a:rPr lang="en-US"/>
              <a:t> application </a:t>
            </a:r>
            <a:endParaRPr lang="en-US" dirty="0"/>
          </a:p>
        </p:txBody>
      </p:sp>
    </p:spTree>
    <p:extLst>
      <p:ext uri="{BB962C8B-B14F-4D97-AF65-F5344CB8AC3E}">
        <p14:creationId xmlns:p14="http://schemas.microsoft.com/office/powerpoint/2010/main" val="350398054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9B4FE-6310-A11F-F3AD-E4483938699B}"/>
              </a:ext>
            </a:extLst>
          </p:cNvPr>
          <p:cNvSpPr>
            <a:spLocks noGrp="1"/>
          </p:cNvSpPr>
          <p:nvPr>
            <p:ph type="title"/>
          </p:nvPr>
        </p:nvSpPr>
        <p:spPr>
          <a:xfrm>
            <a:off x="265814" y="96351"/>
            <a:ext cx="11738344" cy="970450"/>
          </a:xfrm>
        </p:spPr>
        <p:txBody>
          <a:bodyPr/>
          <a:lstStyle/>
          <a:p>
            <a:r>
              <a:rPr lang="en-US" dirty="0"/>
              <a:t>Basics Method for Identity</a:t>
            </a:r>
          </a:p>
        </p:txBody>
      </p:sp>
      <p:sp>
        <p:nvSpPr>
          <p:cNvPr id="3" name="Content Placeholder 2">
            <a:extLst>
              <a:ext uri="{FF2B5EF4-FFF2-40B4-BE49-F238E27FC236}">
                <a16:creationId xmlns:a16="http://schemas.microsoft.com/office/drawing/2014/main" id="{328B68BA-833E-4098-BA67-36A7EBD336FF}"/>
              </a:ext>
            </a:extLst>
          </p:cNvPr>
          <p:cNvSpPr>
            <a:spLocks noGrp="1"/>
          </p:cNvSpPr>
          <p:nvPr>
            <p:ph sz="quarter" idx="13"/>
          </p:nvPr>
        </p:nvSpPr>
        <p:spPr>
          <a:xfrm>
            <a:off x="0" y="1066802"/>
            <a:ext cx="12192000" cy="5525384"/>
          </a:xfrm>
        </p:spPr>
        <p:txBody>
          <a:bodyPr/>
          <a:lstStyle/>
          <a:p>
            <a:r>
              <a:rPr lang="en-US" sz="1800" b="1" dirty="0">
                <a:solidFill>
                  <a:srgbClr val="00B0F0"/>
                </a:solidFill>
                <a:latin typeface="Cascadia Mono" panose="020B0609020000020004" pitchFamily="49" charset="0"/>
              </a:rPr>
              <a:t>Create new User to database</a:t>
            </a:r>
          </a:p>
          <a:p>
            <a:pPr lvl="1"/>
            <a:r>
              <a:rPr lang="en-US" b="1" dirty="0" err="1">
                <a:solidFill>
                  <a:srgbClr val="00B0F0"/>
                </a:solidFill>
                <a:latin typeface="Cascadia Mono" panose="020B0609020000020004" pitchFamily="49" charset="0"/>
              </a:rPr>
              <a:t>IdentityResult</a:t>
            </a:r>
            <a:r>
              <a:rPr lang="en-US" b="1" dirty="0">
                <a:solidFill>
                  <a:srgbClr val="000000"/>
                </a:solidFill>
                <a:latin typeface="Cascadia Mono" panose="020B0609020000020004" pitchFamily="49" charset="0"/>
              </a:rPr>
              <a:t> </a:t>
            </a:r>
            <a:r>
              <a:rPr lang="en-US" b="1" dirty="0">
                <a:solidFill>
                  <a:srgbClr val="FF0000"/>
                </a:solidFill>
                <a:latin typeface="Cascadia Mono" panose="020B0609020000020004" pitchFamily="49" charset="0"/>
              </a:rPr>
              <a:t>result</a:t>
            </a:r>
            <a:r>
              <a:rPr lang="en-US" b="1" dirty="0">
                <a:solidFill>
                  <a:srgbClr val="000000"/>
                </a:solidFill>
                <a:latin typeface="Cascadia Mono" panose="020B0609020000020004" pitchFamily="49" charset="0"/>
              </a:rPr>
              <a:t> </a:t>
            </a:r>
            <a:r>
              <a:rPr lang="en-US" b="1" dirty="0">
                <a:solidFill>
                  <a:srgbClr val="0000FF"/>
                </a:solidFill>
                <a:latin typeface="Cascadia Mono" panose="020B0609020000020004" pitchFamily="49" charset="0"/>
              </a:rPr>
              <a:t>=</a:t>
            </a:r>
            <a:r>
              <a:rPr lang="en-US" b="1" dirty="0">
                <a:solidFill>
                  <a:srgbClr val="000000"/>
                </a:solidFill>
                <a:latin typeface="Cascadia Mono" panose="020B0609020000020004" pitchFamily="49" charset="0"/>
              </a:rPr>
              <a:t> </a:t>
            </a:r>
            <a:r>
              <a:rPr lang="en-US" b="1" dirty="0">
                <a:solidFill>
                  <a:srgbClr val="0000FF"/>
                </a:solidFill>
                <a:latin typeface="Cascadia Mono" panose="020B0609020000020004" pitchFamily="49" charset="0"/>
              </a:rPr>
              <a:t>await</a:t>
            </a:r>
            <a:r>
              <a:rPr lang="en-US" b="1" dirty="0">
                <a:solidFill>
                  <a:srgbClr val="000000"/>
                </a:solidFill>
                <a:latin typeface="Cascadia Mono" panose="020B0609020000020004" pitchFamily="49" charset="0"/>
              </a:rPr>
              <a:t> </a:t>
            </a:r>
            <a:r>
              <a:rPr lang="en-US" b="1" dirty="0" err="1">
                <a:solidFill>
                  <a:srgbClr val="FFFF00"/>
                </a:solidFill>
                <a:latin typeface="Cascadia Mono" panose="020B0609020000020004" pitchFamily="49" charset="0"/>
              </a:rPr>
              <a:t>userManager.CreateAsync</a:t>
            </a:r>
            <a:r>
              <a:rPr lang="en-US" b="1" dirty="0">
                <a:solidFill>
                  <a:srgbClr val="FFFF00"/>
                </a:solidFill>
                <a:latin typeface="Cascadia Mono" panose="020B0609020000020004" pitchFamily="49" charset="0"/>
              </a:rPr>
              <a:t>(</a:t>
            </a:r>
            <a:r>
              <a:rPr lang="en-US" b="1" dirty="0" err="1">
                <a:solidFill>
                  <a:srgbClr val="FFFF00"/>
                </a:solidFill>
                <a:latin typeface="Cascadia Mono" panose="020B0609020000020004" pitchFamily="49" charset="0"/>
              </a:rPr>
              <a:t>AppUser</a:t>
            </a:r>
            <a:r>
              <a:rPr lang="en-US" b="1" dirty="0">
                <a:solidFill>
                  <a:srgbClr val="FFFF00"/>
                </a:solidFill>
                <a:latin typeface="Cascadia Mono" panose="020B0609020000020004" pitchFamily="49" charset="0"/>
              </a:rPr>
              <a:t>, </a:t>
            </a:r>
            <a:r>
              <a:rPr lang="en-US" b="1" dirty="0" err="1">
                <a:solidFill>
                  <a:srgbClr val="FFFF00"/>
                </a:solidFill>
                <a:latin typeface="Cascadia Mono" panose="020B0609020000020004" pitchFamily="49" charset="0"/>
              </a:rPr>
              <a:t>user.Password</a:t>
            </a:r>
            <a:r>
              <a:rPr lang="en-US" b="1" dirty="0">
                <a:solidFill>
                  <a:srgbClr val="FFFF00"/>
                </a:solidFill>
                <a:latin typeface="Cascadia Mono" panose="020B0609020000020004" pitchFamily="49" charset="0"/>
              </a:rPr>
              <a:t>);</a:t>
            </a:r>
          </a:p>
          <a:p>
            <a:pPr lvl="1"/>
            <a:r>
              <a:rPr lang="en-US" b="1" dirty="0" err="1">
                <a:solidFill>
                  <a:srgbClr val="FFFF00"/>
                </a:solidFill>
                <a:latin typeface="Cascadia Mono" panose="020B0609020000020004" pitchFamily="49" charset="0"/>
              </a:rPr>
              <a:t>AppUser</a:t>
            </a:r>
            <a:r>
              <a:rPr lang="en-US" b="1" dirty="0">
                <a:solidFill>
                  <a:srgbClr val="FFFF00"/>
                </a:solidFill>
                <a:latin typeface="Cascadia Mono" panose="020B0609020000020004" pitchFamily="49" charset="0"/>
              </a:rPr>
              <a:t>: application user</a:t>
            </a:r>
          </a:p>
          <a:p>
            <a:r>
              <a:rPr lang="en-US" b="1" dirty="0">
                <a:solidFill>
                  <a:srgbClr val="FFFF00"/>
                </a:solidFill>
              </a:rPr>
              <a:t>Add Role To DB</a:t>
            </a:r>
          </a:p>
          <a:p>
            <a:pPr lvl="1"/>
            <a:r>
              <a:rPr lang="en-US" sz="1700" b="1" dirty="0" err="1">
                <a:solidFill>
                  <a:srgbClr val="00B0F0"/>
                </a:solidFill>
                <a:latin typeface="Cascadia Mono" panose="020B0609020000020004" pitchFamily="49" charset="0"/>
              </a:rPr>
              <a:t>IdentityResult</a:t>
            </a:r>
            <a:r>
              <a:rPr lang="en-US" sz="1700" b="1" dirty="0">
                <a:solidFill>
                  <a:srgbClr val="000000"/>
                </a:solidFill>
                <a:latin typeface="Cascadia Mono" panose="020B0609020000020004" pitchFamily="49" charset="0"/>
              </a:rPr>
              <a:t> </a:t>
            </a:r>
            <a:r>
              <a:rPr lang="en-US" sz="1700" b="1" dirty="0">
                <a:solidFill>
                  <a:srgbClr val="FF0000"/>
                </a:solidFill>
                <a:latin typeface="Cascadia Mono" panose="020B0609020000020004" pitchFamily="49" charset="0"/>
              </a:rPr>
              <a:t>result</a:t>
            </a:r>
            <a:r>
              <a:rPr lang="en-US" sz="1700" b="1" dirty="0">
                <a:solidFill>
                  <a:srgbClr val="000000"/>
                </a:solidFill>
                <a:latin typeface="Cascadia Mono" panose="020B0609020000020004" pitchFamily="49" charset="0"/>
              </a:rPr>
              <a:t> </a:t>
            </a:r>
            <a:r>
              <a:rPr lang="en-US" sz="1700" b="1" dirty="0">
                <a:solidFill>
                  <a:srgbClr val="0000FF"/>
                </a:solidFill>
                <a:latin typeface="Cascadia Mono" panose="020B0609020000020004" pitchFamily="49" charset="0"/>
              </a:rPr>
              <a:t>=</a:t>
            </a:r>
            <a:r>
              <a:rPr lang="en-US" sz="1700" b="1" dirty="0">
                <a:solidFill>
                  <a:srgbClr val="000000"/>
                </a:solidFill>
                <a:latin typeface="Cascadia Mono" panose="020B0609020000020004" pitchFamily="49" charset="0"/>
              </a:rPr>
              <a:t> </a:t>
            </a:r>
            <a:r>
              <a:rPr lang="en-US" sz="1700" b="1" dirty="0">
                <a:solidFill>
                  <a:srgbClr val="00B0F0"/>
                </a:solidFill>
                <a:latin typeface="Cascadia Mono" panose="020B0609020000020004" pitchFamily="49" charset="0"/>
              </a:rPr>
              <a:t>await</a:t>
            </a:r>
            <a:r>
              <a:rPr lang="en-US" sz="1700" b="1" dirty="0">
                <a:solidFill>
                  <a:srgbClr val="000000"/>
                </a:solidFill>
                <a:latin typeface="Cascadia Mono" panose="020B0609020000020004" pitchFamily="49" charset="0"/>
              </a:rPr>
              <a:t> </a:t>
            </a:r>
            <a:r>
              <a:rPr lang="en-US" sz="1700" b="1" dirty="0" err="1">
                <a:solidFill>
                  <a:srgbClr val="FFFF00"/>
                </a:solidFill>
                <a:latin typeface="Cascadia Mono" panose="020B0609020000020004" pitchFamily="49" charset="0"/>
              </a:rPr>
              <a:t>roleManager</a:t>
            </a:r>
            <a:r>
              <a:rPr lang="en-US" sz="1700" b="1" dirty="0" err="1">
                <a:solidFill>
                  <a:srgbClr val="000000"/>
                </a:solidFill>
                <a:latin typeface="Cascadia Mono" panose="020B0609020000020004" pitchFamily="49" charset="0"/>
              </a:rPr>
              <a:t>.</a:t>
            </a:r>
            <a:r>
              <a:rPr lang="en-US" sz="1700" b="1" dirty="0" err="1">
                <a:solidFill>
                  <a:srgbClr val="00B0F0"/>
                </a:solidFill>
                <a:latin typeface="Cascadia Mono" panose="020B0609020000020004" pitchFamily="49" charset="0"/>
              </a:rPr>
              <a:t>CreateAsync</a:t>
            </a:r>
            <a:r>
              <a:rPr lang="en-US" sz="1700" b="1" dirty="0">
                <a:solidFill>
                  <a:srgbClr val="FFFF00"/>
                </a:solidFill>
                <a:latin typeface="Cascadia Mono" panose="020B0609020000020004" pitchFamily="49" charset="0"/>
              </a:rPr>
              <a:t>(new IdentityRole(){Name="User" });</a:t>
            </a:r>
            <a:endParaRPr lang="en-US" sz="1700" b="1" dirty="0">
              <a:solidFill>
                <a:srgbClr val="FFFF00"/>
              </a:solidFill>
            </a:endParaRPr>
          </a:p>
          <a:p>
            <a:r>
              <a:rPr lang="en-US" b="1" dirty="0">
                <a:solidFill>
                  <a:srgbClr val="FFFF00"/>
                </a:solidFill>
              </a:rPr>
              <a:t>Add Role to User</a:t>
            </a:r>
          </a:p>
          <a:p>
            <a:pPr lvl="1"/>
            <a:r>
              <a:rPr lang="en-US" sz="1700" b="1" dirty="0" err="1">
                <a:solidFill>
                  <a:srgbClr val="00B0F0"/>
                </a:solidFill>
                <a:latin typeface="Cascadia Mono" panose="020B0609020000020004" pitchFamily="49" charset="0"/>
              </a:rPr>
              <a:t>IdentityResult</a:t>
            </a:r>
            <a:r>
              <a:rPr lang="en-US" sz="1600" dirty="0">
                <a:solidFill>
                  <a:srgbClr val="000000"/>
                </a:solidFill>
                <a:latin typeface="Cascadia Mono" panose="020B0609020000020004" pitchFamily="49" charset="0"/>
              </a:rPr>
              <a:t> </a:t>
            </a:r>
            <a:r>
              <a:rPr lang="en-US" sz="1700" b="1" dirty="0">
                <a:solidFill>
                  <a:srgbClr val="FF0000"/>
                </a:solidFill>
                <a:latin typeface="Cascadia Mono" panose="020B0609020000020004" pitchFamily="49" charset="0"/>
              </a:rPr>
              <a:t>Result</a:t>
            </a:r>
            <a:r>
              <a:rPr lang="en-US" sz="1600" dirty="0">
                <a:solidFill>
                  <a:srgbClr val="000000"/>
                </a:solidFill>
                <a:latin typeface="Cascadia Mono" panose="020B0609020000020004" pitchFamily="49" charset="0"/>
              </a:rPr>
              <a:t> </a:t>
            </a:r>
            <a:r>
              <a:rPr lang="en-US" sz="1700" b="1" dirty="0">
                <a:solidFill>
                  <a:srgbClr val="00B0F0"/>
                </a:solidFill>
                <a:latin typeface="Cascadia Mono" panose="020B0609020000020004" pitchFamily="49" charset="0"/>
              </a:rPr>
              <a:t>=</a:t>
            </a:r>
            <a:r>
              <a:rPr lang="en-US" sz="1600" dirty="0">
                <a:solidFill>
                  <a:srgbClr val="000000"/>
                </a:solidFill>
                <a:latin typeface="Cascadia Mono" panose="020B0609020000020004" pitchFamily="49" charset="0"/>
              </a:rPr>
              <a:t> </a:t>
            </a:r>
            <a:r>
              <a:rPr lang="en-US" sz="1700" b="1" dirty="0">
                <a:solidFill>
                  <a:srgbClr val="00B0F0"/>
                </a:solidFill>
                <a:latin typeface="Cascadia Mono" panose="020B0609020000020004" pitchFamily="49" charset="0"/>
              </a:rPr>
              <a:t>await</a:t>
            </a:r>
            <a:r>
              <a:rPr lang="en-US" sz="1600" dirty="0">
                <a:solidFill>
                  <a:srgbClr val="000000"/>
                </a:solidFill>
                <a:latin typeface="Cascadia Mono" panose="020B0609020000020004" pitchFamily="49" charset="0"/>
              </a:rPr>
              <a:t> </a:t>
            </a:r>
            <a:r>
              <a:rPr lang="en-US" sz="1700" b="1" dirty="0" err="1">
                <a:solidFill>
                  <a:srgbClr val="FFFF00"/>
                </a:solidFill>
                <a:latin typeface="Cascadia Mono" panose="020B0609020000020004" pitchFamily="49" charset="0"/>
              </a:rPr>
              <a:t>userManager</a:t>
            </a:r>
            <a:r>
              <a:rPr lang="en-US" sz="1600" dirty="0" err="1">
                <a:solidFill>
                  <a:srgbClr val="00B0F0"/>
                </a:solidFill>
                <a:latin typeface="Cascadia Mono" panose="020B0609020000020004" pitchFamily="49" charset="0"/>
              </a:rPr>
              <a:t>.</a:t>
            </a:r>
            <a:r>
              <a:rPr lang="en-US" sz="1700" b="1" dirty="0" err="1">
                <a:solidFill>
                  <a:srgbClr val="00B0F0"/>
                </a:solidFill>
                <a:latin typeface="Cascadia Mono" panose="020B0609020000020004" pitchFamily="49" charset="0"/>
              </a:rPr>
              <a:t>AddToRoleAsync</a:t>
            </a:r>
            <a:r>
              <a:rPr lang="en-US" b="1" dirty="0">
                <a:solidFill>
                  <a:srgbClr val="FFFF00"/>
                </a:solidFill>
                <a:latin typeface="Cascadia Mono" panose="020B0609020000020004" pitchFamily="49" charset="0"/>
              </a:rPr>
              <a:t>(</a:t>
            </a:r>
            <a:r>
              <a:rPr lang="en-US" b="1" dirty="0" err="1">
                <a:solidFill>
                  <a:srgbClr val="FFFF00"/>
                </a:solidFill>
                <a:latin typeface="Cascadia Mono" panose="020B0609020000020004" pitchFamily="49" charset="0"/>
              </a:rPr>
              <a:t>AppUser</a:t>
            </a:r>
            <a:r>
              <a:rPr lang="en-US" b="1" dirty="0">
                <a:solidFill>
                  <a:srgbClr val="FFFF00"/>
                </a:solidFill>
                <a:latin typeface="Cascadia Mono" panose="020B0609020000020004" pitchFamily="49" charset="0"/>
              </a:rPr>
              <a:t>, "User");</a:t>
            </a:r>
          </a:p>
          <a:p>
            <a:pPr lvl="1"/>
            <a:r>
              <a:rPr lang="en-US" dirty="0" err="1"/>
              <a:t>userId</a:t>
            </a:r>
            <a:r>
              <a:rPr lang="en-US" dirty="0"/>
              <a:t>, </a:t>
            </a:r>
            <a:r>
              <a:rPr lang="en-US" dirty="0" err="1"/>
              <a:t>RoleId</a:t>
            </a:r>
            <a:r>
              <a:rPr lang="en-US" dirty="0"/>
              <a:t> is added to </a:t>
            </a:r>
            <a:r>
              <a:rPr lang="en-US" dirty="0" err="1"/>
              <a:t>UserRole</a:t>
            </a:r>
            <a:r>
              <a:rPr lang="en-US" dirty="0"/>
              <a:t> Table</a:t>
            </a:r>
          </a:p>
          <a:p>
            <a:pPr lvl="1"/>
            <a:r>
              <a:rPr lang="en-US" b="1" dirty="0">
                <a:solidFill>
                  <a:srgbClr val="FFFF00"/>
                </a:solidFill>
                <a:latin typeface="Cascadia Mono" panose="020B0609020000020004" pitchFamily="49" charset="0"/>
              </a:rPr>
              <a:t>User</a:t>
            </a:r>
            <a:r>
              <a:rPr lang="en-US" dirty="0"/>
              <a:t> </a:t>
            </a:r>
            <a:r>
              <a:rPr lang="en-US" b="1" dirty="0">
                <a:solidFill>
                  <a:srgbClr val="00B0F0"/>
                </a:solidFill>
              </a:rPr>
              <a:t>Role</a:t>
            </a:r>
            <a:r>
              <a:rPr lang="en-US" dirty="0"/>
              <a:t> must exist at Role DB table at first</a:t>
            </a:r>
            <a:endParaRPr lang="en-US" dirty="0">
              <a:solidFill>
                <a:srgbClr val="FFFF00"/>
              </a:solidFill>
            </a:endParaRPr>
          </a:p>
          <a:p>
            <a:r>
              <a:rPr lang="en-US" b="1" dirty="0">
                <a:solidFill>
                  <a:srgbClr val="FFFF00"/>
                </a:solidFill>
              </a:rPr>
              <a:t>To check if role is existed</a:t>
            </a:r>
          </a:p>
          <a:p>
            <a:pPr lvl="1"/>
            <a:r>
              <a:rPr lang="en-US" sz="1700" b="1" dirty="0">
                <a:solidFill>
                  <a:srgbClr val="FFFF00"/>
                </a:solidFill>
                <a:latin typeface="Cascadia Mono" panose="020B0609020000020004" pitchFamily="49" charset="0"/>
              </a:rPr>
              <a:t>if (await </a:t>
            </a:r>
            <a:r>
              <a:rPr lang="en-US" sz="1700" b="1" dirty="0" err="1">
                <a:solidFill>
                  <a:srgbClr val="FF0000"/>
                </a:solidFill>
                <a:latin typeface="Cascadia Mono" panose="020B0609020000020004" pitchFamily="49" charset="0"/>
              </a:rPr>
              <a:t>roleManager</a:t>
            </a:r>
            <a:r>
              <a:rPr lang="en-US" sz="1700" b="1" dirty="0" err="1">
                <a:solidFill>
                  <a:srgbClr val="FFFF00"/>
                </a:solidFill>
                <a:latin typeface="Cascadia Mono" panose="020B0609020000020004" pitchFamily="49" charset="0"/>
              </a:rPr>
              <a:t>.</a:t>
            </a:r>
            <a:r>
              <a:rPr lang="en-US" sz="1700" b="1" dirty="0" err="1">
                <a:solidFill>
                  <a:srgbClr val="00B0F0"/>
                </a:solidFill>
                <a:latin typeface="Cascadia Mono" panose="020B0609020000020004" pitchFamily="49" charset="0"/>
              </a:rPr>
              <a:t>FindByNameAsync</a:t>
            </a:r>
            <a:r>
              <a:rPr lang="en-US" sz="1700" b="1" dirty="0">
                <a:solidFill>
                  <a:srgbClr val="FFFF00"/>
                </a:solidFill>
                <a:latin typeface="Cascadia Mono" panose="020B0609020000020004" pitchFamily="49" charset="0"/>
              </a:rPr>
              <a:t>("User") == </a:t>
            </a:r>
            <a:r>
              <a:rPr lang="en-US" sz="1700" b="1" dirty="0">
                <a:solidFill>
                  <a:srgbClr val="00B0F0"/>
                </a:solidFill>
                <a:latin typeface="Cascadia Mono" panose="020B0609020000020004" pitchFamily="49" charset="0"/>
              </a:rPr>
              <a:t>null</a:t>
            </a:r>
            <a:r>
              <a:rPr lang="en-US" sz="1700" b="1" dirty="0">
                <a:solidFill>
                  <a:srgbClr val="FFFF00"/>
                </a:solidFill>
                <a:latin typeface="Cascadia Mono" panose="020B0609020000020004" pitchFamily="49" charset="0"/>
              </a:rPr>
              <a:t>)</a:t>
            </a:r>
          </a:p>
          <a:p>
            <a:endParaRPr lang="en-US" dirty="0">
              <a:solidFill>
                <a:srgbClr val="FFFF00"/>
              </a:solidFill>
            </a:endParaRPr>
          </a:p>
        </p:txBody>
      </p:sp>
    </p:spTree>
    <p:extLst>
      <p:ext uri="{BB962C8B-B14F-4D97-AF65-F5344CB8AC3E}">
        <p14:creationId xmlns:p14="http://schemas.microsoft.com/office/powerpoint/2010/main" val="32010777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Slate</Template>
  <TotalTime>34492</TotalTime>
  <Words>7630</Words>
  <Application>Microsoft Office PowerPoint</Application>
  <PresentationFormat>Widescreen</PresentationFormat>
  <Paragraphs>813</Paragraphs>
  <Slides>95</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95</vt:i4>
      </vt:variant>
    </vt:vector>
  </HeadingPairs>
  <TitlesOfParts>
    <vt:vector size="105" baseType="lpstr">
      <vt:lpstr>Aptos</vt:lpstr>
      <vt:lpstr>Arial</vt:lpstr>
      <vt:lpstr>Calisto MT</vt:lpstr>
      <vt:lpstr>Cascadia Mono</vt:lpstr>
      <vt:lpstr>Consolas</vt:lpstr>
      <vt:lpstr>system-ui</vt:lpstr>
      <vt:lpstr>ui-monospace</vt:lpstr>
      <vt:lpstr>Wingdings</vt:lpstr>
      <vt:lpstr>Wingdings 2</vt:lpstr>
      <vt:lpstr>Slate</vt:lpstr>
      <vt:lpstr>MVC Model view controller</vt:lpstr>
      <vt:lpstr>info to help</vt:lpstr>
      <vt:lpstr>info to help [cont.]</vt:lpstr>
      <vt:lpstr>Desktop &amp; web application</vt:lpstr>
      <vt:lpstr>ASP.net core</vt:lpstr>
      <vt:lpstr>PowerPoint Presentation</vt:lpstr>
      <vt:lpstr>Create new project</vt:lpstr>
      <vt:lpstr>Created folders after creating project</vt:lpstr>
      <vt:lpstr>Controller info </vt:lpstr>
      <vt:lpstr>Controller info  [cont.]</vt:lpstr>
      <vt:lpstr>Razor page &amp; view</vt:lpstr>
      <vt:lpstr>Method (Action)</vt:lpstr>
      <vt:lpstr>Method (Action)     (cont)</vt:lpstr>
      <vt:lpstr>Passing value to Action parameters</vt:lpstr>
      <vt:lpstr>View (Razor syntax) the inline : designed to outputting values, not for executing statements cannot directly handle complex logic, such as a method that returns void the block : you can call methods that return void </vt:lpstr>
      <vt:lpstr>View </vt:lpstr>
      <vt:lpstr>sending data to view using view model</vt:lpstr>
      <vt:lpstr>sending data to view  using viewData </vt:lpstr>
      <vt:lpstr>sending data to view  using viewBag </vt:lpstr>
      <vt:lpstr>Middleware</vt:lpstr>
      <vt:lpstr>Middleware [cont.]</vt:lpstr>
      <vt:lpstr>Middleware [cont]</vt:lpstr>
      <vt:lpstr>Middleware [cont.]</vt:lpstr>
      <vt:lpstr>example</vt:lpstr>
      <vt:lpstr>Example[cont.]</vt:lpstr>
      <vt:lpstr>Built-in middleware</vt:lpstr>
      <vt:lpstr>State Management</vt:lpstr>
      <vt:lpstr>How to use session at your application state management using session(server side)</vt:lpstr>
      <vt:lpstr>state management using cookies(client side)</vt:lpstr>
      <vt:lpstr>Lecture4 model binding</vt:lpstr>
      <vt:lpstr>PowerPoint Presentation</vt:lpstr>
      <vt:lpstr>PowerPoint Presentation</vt:lpstr>
      <vt:lpstr>Form</vt:lpstr>
      <vt:lpstr>Helpers [HTML helper]</vt:lpstr>
      <vt:lpstr>Helpers [Tag helper]</vt:lpstr>
      <vt:lpstr>Tag Helper [select]</vt:lpstr>
      <vt:lpstr>Layout</vt:lpstr>
      <vt:lpstr>Partial View</vt:lpstr>
      <vt:lpstr>Partial view is used with partial request</vt:lpstr>
      <vt:lpstr>To install client-side library</vt:lpstr>
      <vt:lpstr>Validation</vt:lpstr>
      <vt:lpstr>Validation message Tag Helper</vt:lpstr>
      <vt:lpstr>Validation with client side [cont.]</vt:lpstr>
      <vt:lpstr>Custom validation attribute[server side]</vt:lpstr>
      <vt:lpstr>Custom validation attribute (cont.)</vt:lpstr>
      <vt:lpstr>Remote Attribute [called using AJAX]</vt:lpstr>
      <vt:lpstr>Validation (Exception message)</vt:lpstr>
      <vt:lpstr>PowerPoint Presentation</vt:lpstr>
      <vt:lpstr>LEC 8 MVC [rename it later]</vt:lpstr>
      <vt:lpstr>How MVC support dependency injection &amp; IOC </vt:lpstr>
      <vt:lpstr>How MVC support dependency injection &amp; IOC [cont.]</vt:lpstr>
      <vt:lpstr>PowerPoint Presentation</vt:lpstr>
      <vt:lpstr>Here in this controller, we achieved the IOC : as we achieved the Dependency injection and dependency inversion (depend on abstract)</vt:lpstr>
      <vt:lpstr>IOC container</vt:lpstr>
      <vt:lpstr>IOC container</vt:lpstr>
      <vt:lpstr>IOC container service types</vt:lpstr>
      <vt:lpstr>Inject database context to repository</vt:lpstr>
      <vt:lpstr>To make connection string at app setting</vt:lpstr>
      <vt:lpstr>To read configuration at view</vt:lpstr>
      <vt:lpstr>Database context constructors</vt:lpstr>
      <vt:lpstr>Context injection at validator attribute</vt:lpstr>
      <vt:lpstr>To Inject DB Context instead of create</vt:lpstr>
      <vt:lpstr>Lecture 9</vt:lpstr>
      <vt:lpstr>filters</vt:lpstr>
      <vt:lpstr>filters</vt:lpstr>
      <vt:lpstr>Custom filter example I want to make my handle error filter exception</vt:lpstr>
      <vt:lpstr>Handle error attribute returns view</vt:lpstr>
      <vt:lpstr>Project modules</vt:lpstr>
      <vt:lpstr>Identity</vt:lpstr>
      <vt:lpstr>Identity (cont.)</vt:lpstr>
      <vt:lpstr>PowerPoint Presentation</vt:lpstr>
      <vt:lpstr>Identity [cont]</vt:lpstr>
      <vt:lpstr>Identity (cont.)</vt:lpstr>
      <vt:lpstr>Summary [IdentityUser Class] </vt:lpstr>
      <vt:lpstr>Identity Role class</vt:lpstr>
      <vt:lpstr>Summary [IdentityDbContext Class] </vt:lpstr>
      <vt:lpstr>Summary(cont.) Identity</vt:lpstr>
      <vt:lpstr>Identity steps</vt:lpstr>
      <vt:lpstr>PowerPoint Presentation</vt:lpstr>
      <vt:lpstr>PowerPoint Presentation</vt:lpstr>
      <vt:lpstr>PowerPoint Presentation</vt:lpstr>
      <vt:lpstr>PowerPoint Presentation</vt:lpstr>
      <vt:lpstr>PowerPoint Presentation</vt:lpstr>
      <vt:lpstr>Hash the password of user when creating it</vt:lpstr>
      <vt:lpstr>To custom the validation of password</vt:lpstr>
      <vt:lpstr>Login</vt:lpstr>
      <vt:lpstr>logout</vt:lpstr>
      <vt:lpstr>Authentication &amp; Authorization</vt:lpstr>
      <vt:lpstr>Authentication &amp; Authorization</vt:lpstr>
      <vt:lpstr>Cookies</vt:lpstr>
      <vt:lpstr>Role</vt:lpstr>
      <vt:lpstr>Razor View also has User Object property</vt:lpstr>
      <vt:lpstr>Routing</vt:lpstr>
      <vt:lpstr>Publishing MVC project</vt:lpstr>
      <vt:lpstr>Basics Method for Identity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MVC Model view controller</dc:title>
  <dc:creator>x x</dc:creator>
  <cp:lastModifiedBy>احمد محمد سمير</cp:lastModifiedBy>
  <cp:revision>1045</cp:revision>
  <dcterms:created xsi:type="dcterms:W3CDTF">2020-11-26T17:38:08Z</dcterms:created>
  <dcterms:modified xsi:type="dcterms:W3CDTF">2025-11-09T10:24:52Z</dcterms:modified>
</cp:coreProperties>
</file>